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316" r:id="rId2"/>
    <p:sldId id="321" r:id="rId3"/>
    <p:sldId id="375" r:id="rId4"/>
    <p:sldId id="455" r:id="rId5"/>
    <p:sldId id="456" r:id="rId6"/>
    <p:sldId id="401" r:id="rId7"/>
    <p:sldId id="454" r:id="rId8"/>
    <p:sldId id="407" r:id="rId9"/>
    <p:sldId id="409" r:id="rId10"/>
    <p:sldId id="408" r:id="rId11"/>
    <p:sldId id="355" r:id="rId12"/>
    <p:sldId id="410" r:id="rId13"/>
    <p:sldId id="361" r:id="rId14"/>
    <p:sldId id="413" r:id="rId15"/>
    <p:sldId id="412" r:id="rId16"/>
    <p:sldId id="362" r:id="rId17"/>
    <p:sldId id="363" r:id="rId18"/>
    <p:sldId id="411" r:id="rId19"/>
    <p:sldId id="356" r:id="rId20"/>
    <p:sldId id="364" r:id="rId21"/>
    <p:sldId id="365" r:id="rId22"/>
    <p:sldId id="403" r:id="rId23"/>
    <p:sldId id="404" r:id="rId24"/>
    <p:sldId id="405" r:id="rId25"/>
    <p:sldId id="406" r:id="rId26"/>
    <p:sldId id="376" r:id="rId27"/>
    <p:sldId id="377" r:id="rId28"/>
    <p:sldId id="378" r:id="rId29"/>
    <p:sldId id="438" r:id="rId30"/>
    <p:sldId id="366" r:id="rId31"/>
    <p:sldId id="368" r:id="rId32"/>
    <p:sldId id="369" r:id="rId33"/>
    <p:sldId id="370" r:id="rId34"/>
    <p:sldId id="430" r:id="rId35"/>
    <p:sldId id="431" r:id="rId36"/>
    <p:sldId id="432" r:id="rId37"/>
    <p:sldId id="439" r:id="rId38"/>
    <p:sldId id="371" r:id="rId39"/>
    <p:sldId id="423" r:id="rId40"/>
    <p:sldId id="440" r:id="rId41"/>
    <p:sldId id="442" r:id="rId42"/>
    <p:sldId id="441" r:id="rId43"/>
    <p:sldId id="443" r:id="rId44"/>
    <p:sldId id="444" r:id="rId45"/>
    <p:sldId id="445" r:id="rId46"/>
    <p:sldId id="446" r:id="rId47"/>
    <p:sldId id="450" r:id="rId48"/>
    <p:sldId id="449" r:id="rId49"/>
    <p:sldId id="452" r:id="rId50"/>
    <p:sldId id="453" r:id="rId51"/>
    <p:sldId id="447" r:id="rId52"/>
    <p:sldId id="448" r:id="rId53"/>
    <p:sldId id="451" r:id="rId54"/>
    <p:sldId id="381" r:id="rId55"/>
    <p:sldId id="386" r:id="rId56"/>
    <p:sldId id="385" r:id="rId57"/>
    <p:sldId id="434" r:id="rId58"/>
    <p:sldId id="384" r:id="rId59"/>
    <p:sldId id="388" r:id="rId60"/>
    <p:sldId id="433" r:id="rId61"/>
    <p:sldId id="390" r:id="rId62"/>
    <p:sldId id="389" r:id="rId63"/>
    <p:sldId id="383" r:id="rId64"/>
    <p:sldId id="391" r:id="rId65"/>
    <p:sldId id="392" r:id="rId66"/>
    <p:sldId id="435" r:id="rId67"/>
    <p:sldId id="402" r:id="rId68"/>
    <p:sldId id="394" r:id="rId69"/>
    <p:sldId id="395" r:id="rId70"/>
    <p:sldId id="397" r:id="rId71"/>
    <p:sldId id="436" r:id="rId72"/>
    <p:sldId id="437" r:id="rId73"/>
    <p:sldId id="399" r:id="rId74"/>
    <p:sldId id="398" r:id="rId75"/>
    <p:sldId id="400" r:id="rId76"/>
    <p:sldId id="396" r:id="rId77"/>
    <p:sldId id="424" r:id="rId78"/>
    <p:sldId id="425" r:id="rId79"/>
    <p:sldId id="426" r:id="rId80"/>
    <p:sldId id="427" r:id="rId81"/>
    <p:sldId id="382" r:id="rId82"/>
    <p:sldId id="318" r:id="rId83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Proteomics" id="{EC29033F-913F-D147-954A-9E0240F75FB9}">
          <p14:sldIdLst>
            <p14:sldId id="316"/>
            <p14:sldId id="321"/>
            <p14:sldId id="375"/>
            <p14:sldId id="455"/>
            <p14:sldId id="456"/>
            <p14:sldId id="401"/>
            <p14:sldId id="454"/>
            <p14:sldId id="407"/>
            <p14:sldId id="409"/>
            <p14:sldId id="408"/>
            <p14:sldId id="355"/>
            <p14:sldId id="410"/>
            <p14:sldId id="361"/>
            <p14:sldId id="413"/>
            <p14:sldId id="412"/>
            <p14:sldId id="362"/>
            <p14:sldId id="363"/>
            <p14:sldId id="411"/>
            <p14:sldId id="356"/>
            <p14:sldId id="364"/>
            <p14:sldId id="365"/>
            <p14:sldId id="403"/>
            <p14:sldId id="404"/>
            <p14:sldId id="405"/>
            <p14:sldId id="406"/>
            <p14:sldId id="376"/>
            <p14:sldId id="377"/>
            <p14:sldId id="378"/>
            <p14:sldId id="438"/>
            <p14:sldId id="366"/>
            <p14:sldId id="368"/>
            <p14:sldId id="369"/>
            <p14:sldId id="370"/>
            <p14:sldId id="430"/>
            <p14:sldId id="431"/>
            <p14:sldId id="432"/>
            <p14:sldId id="439"/>
            <p14:sldId id="371"/>
            <p14:sldId id="423"/>
            <p14:sldId id="440"/>
            <p14:sldId id="442"/>
          </p14:sldIdLst>
        </p14:section>
        <p14:section name="Modelling" id="{446D41AB-22D2-B143-930A-52724A879715}">
          <p14:sldIdLst>
            <p14:sldId id="441"/>
            <p14:sldId id="443"/>
            <p14:sldId id="444"/>
            <p14:sldId id="445"/>
            <p14:sldId id="446"/>
            <p14:sldId id="450"/>
            <p14:sldId id="449"/>
            <p14:sldId id="452"/>
            <p14:sldId id="453"/>
            <p14:sldId id="447"/>
            <p14:sldId id="448"/>
            <p14:sldId id="451"/>
            <p14:sldId id="381"/>
            <p14:sldId id="386"/>
            <p14:sldId id="385"/>
            <p14:sldId id="434"/>
            <p14:sldId id="384"/>
            <p14:sldId id="388"/>
            <p14:sldId id="433"/>
            <p14:sldId id="390"/>
            <p14:sldId id="389"/>
            <p14:sldId id="383"/>
            <p14:sldId id="391"/>
            <p14:sldId id="392"/>
            <p14:sldId id="435"/>
            <p14:sldId id="402"/>
            <p14:sldId id="394"/>
            <p14:sldId id="395"/>
            <p14:sldId id="397"/>
            <p14:sldId id="436"/>
            <p14:sldId id="437"/>
            <p14:sldId id="399"/>
            <p14:sldId id="398"/>
            <p14:sldId id="400"/>
            <p14:sldId id="396"/>
            <p14:sldId id="424"/>
            <p14:sldId id="425"/>
            <p14:sldId id="426"/>
            <p14:sldId id="427"/>
            <p14:sldId id="382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0AF"/>
    <a:srgbClr val="13A89E"/>
    <a:srgbClr val="69B0A0"/>
    <a:srgbClr val="3494BA"/>
    <a:srgbClr val="FF9126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3148"/>
  </p:normalViewPr>
  <p:slideViewPr>
    <p:cSldViewPr snapToGrid="0">
      <p:cViewPr varScale="1">
        <p:scale>
          <a:sx n="89" d="100"/>
          <a:sy n="89" d="100"/>
        </p:scale>
        <p:origin x="2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Association Testing &amp; 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Association Testing</a:t>
          </a:r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 err="1"/>
            <a:t>pQTLs</a:t>
          </a:r>
          <a:endParaRPr lang="en-US" dirty="0"/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Cis and Trans </a:t>
          </a:r>
          <a:r>
            <a:rPr lang="en-US" dirty="0" err="1"/>
            <a:t>pQTLs</a:t>
          </a:r>
          <a:endParaRPr lang="en-US" dirty="0"/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37903519-B377-AB4D-9FB6-D68DF1B15EE9}">
      <dgm:prSet/>
      <dgm:spPr/>
      <dgm:t>
        <a:bodyPr/>
        <a:lstStyle/>
        <a:p>
          <a:pPr rtl="0"/>
          <a:r>
            <a:rPr lang="en-US" dirty="0" err="1"/>
            <a:t>Olink</a:t>
          </a:r>
          <a:r>
            <a:rPr lang="en-US" dirty="0"/>
            <a:t> Data Processing</a:t>
          </a:r>
        </a:p>
      </dgm:t>
    </dgm:pt>
    <dgm:pt modelId="{CA593892-DA92-704F-9C11-7E397198D41D}" type="parTrans" cxnId="{A3AC9702-1585-FC42-A91B-2AD571C28E87}">
      <dgm:prSet/>
      <dgm:spPr/>
      <dgm:t>
        <a:bodyPr/>
        <a:lstStyle/>
        <a:p>
          <a:endParaRPr lang="en-US"/>
        </a:p>
      </dgm:t>
    </dgm:pt>
    <dgm:pt modelId="{904FDE45-1B06-AB44-AAFA-D453A0C134C6}" type="sibTrans" cxnId="{A3AC9702-1585-FC42-A91B-2AD571C28E87}">
      <dgm:prSet/>
      <dgm:spPr/>
      <dgm:t>
        <a:bodyPr/>
        <a:lstStyle/>
        <a:p>
          <a:endParaRPr lang="en-US"/>
        </a:p>
      </dgm:t>
    </dgm:pt>
    <dgm:pt modelId="{13AF03DC-4816-E140-8F82-4E5FCD4E54E3}">
      <dgm:prSet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933CAB04-F604-8841-9089-FB198C962D6E}" type="parTrans" cxnId="{5F160640-A5D5-8340-A023-45161CBF1912}">
      <dgm:prSet/>
      <dgm:spPr/>
      <dgm:t>
        <a:bodyPr/>
        <a:lstStyle/>
        <a:p>
          <a:endParaRPr lang="en-US"/>
        </a:p>
      </dgm:t>
    </dgm:pt>
    <dgm:pt modelId="{AF0B9742-0AD5-A345-B02C-A3C217185447}" type="sibTrans" cxnId="{5F160640-A5D5-8340-A023-45161CBF1912}">
      <dgm:prSet/>
      <dgm:spPr/>
      <dgm:t>
        <a:bodyPr/>
        <a:lstStyle/>
        <a:p>
          <a:endParaRPr lang="en-US"/>
        </a:p>
      </dgm:t>
    </dgm:pt>
    <dgm:pt modelId="{16F498E5-1F9D-704F-9E21-6AC953314F7C}">
      <dgm:prSet/>
      <dgm:spPr/>
      <dgm:t>
        <a:bodyPr/>
        <a:lstStyle/>
        <a:p>
          <a:pPr rtl="0"/>
          <a:r>
            <a:rPr lang="en-US" dirty="0"/>
            <a:t>Hands-On</a:t>
          </a:r>
        </a:p>
      </dgm:t>
    </dgm:pt>
    <dgm:pt modelId="{E9CCA3FB-AD5E-0E4D-A1A8-7305F2E3CCD4}" type="parTrans" cxnId="{88DAB752-B166-1040-8D46-81B6BF438814}">
      <dgm:prSet/>
      <dgm:spPr/>
      <dgm:t>
        <a:bodyPr/>
        <a:lstStyle/>
        <a:p>
          <a:endParaRPr lang="en-US"/>
        </a:p>
      </dgm:t>
    </dgm:pt>
    <dgm:pt modelId="{6D904D6A-63C6-504B-8AA0-0973E5A56210}" type="sibTrans" cxnId="{88DAB752-B166-1040-8D46-81B6BF438814}">
      <dgm:prSet/>
      <dgm:spPr/>
      <dgm:t>
        <a:bodyPr/>
        <a:lstStyle/>
        <a:p>
          <a:endParaRPr lang="en-US"/>
        </a:p>
      </dgm:t>
    </dgm:pt>
    <dgm:pt modelId="{04C37F85-0580-D84E-9BBE-23526938D13C}">
      <dgm:prSet/>
      <dgm:spPr/>
      <dgm:t>
        <a:bodyPr/>
        <a:lstStyle/>
        <a:p>
          <a:pPr rtl="0"/>
          <a:r>
            <a:rPr lang="en-US" dirty="0"/>
            <a:t>Conclusion</a:t>
          </a:r>
        </a:p>
      </dgm:t>
    </dgm:pt>
    <dgm:pt modelId="{82336769-1C8E-6543-A142-CE1BF0D8D395}" type="parTrans" cxnId="{D9B83E71-0CA5-814D-8945-643959D6F436}">
      <dgm:prSet/>
      <dgm:spPr/>
      <dgm:t>
        <a:bodyPr/>
        <a:lstStyle/>
        <a:p>
          <a:endParaRPr lang="en-US"/>
        </a:p>
      </dgm:t>
    </dgm:pt>
    <dgm:pt modelId="{60DF09D7-E1F1-4F44-B252-3AAFEB559515}" type="sibTrans" cxnId="{D9B83E71-0CA5-814D-8945-643959D6F436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10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10">
        <dgm:presLayoutVars>
          <dgm:bulletEnabled val="1"/>
        </dgm:presLayoutVars>
      </dgm:prSet>
      <dgm:spPr/>
    </dgm:pt>
    <dgm:pt modelId="{11DA6EF6-EB4D-3744-A202-53EB3CA13548}" type="pres">
      <dgm:prSet presAssocID="{4E3F0099-7A6E-7E49-AECA-1E915A72D2E4}" presName="sibTrans" presStyleCnt="0"/>
      <dgm:spPr/>
    </dgm:pt>
    <dgm:pt modelId="{2A715B61-3450-D341-AB09-32421C84F332}" type="pres">
      <dgm:prSet presAssocID="{37903519-B377-AB4D-9FB6-D68DF1B15EE9}" presName="node" presStyleLbl="alignAccFollowNode1" presStyleIdx="2" presStyleCnt="10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3" presStyleCnt="10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9230609D-51F6-6648-ACF1-F6BD726FA134}" type="pres">
      <dgm:prSet presAssocID="{16F498E5-1F9D-704F-9E21-6AC953314F7C}" presName="node" presStyleLbl="alignAccFollowNode1" presStyleIdx="4" presStyleCnt="10">
        <dgm:presLayoutVars>
          <dgm:bulletEnabled val="1"/>
        </dgm:presLayoutVars>
      </dgm:prSet>
      <dgm:spPr/>
    </dgm:pt>
    <dgm:pt modelId="{0B1D9639-8F00-6B42-8327-A014C1CA0663}" type="pres">
      <dgm:prSet presAssocID="{6D904D6A-63C6-504B-8AA0-0973E5A56210}" presName="sibTrans" presStyleCnt="0"/>
      <dgm:spPr/>
    </dgm:pt>
    <dgm:pt modelId="{61BAC016-C0F5-4143-8E3B-76C55698C316}" type="pres">
      <dgm:prSet presAssocID="{13AF03DC-4816-E140-8F82-4E5FCD4E54E3}" presName="node" presStyleLbl="alignAccFollowNode1" presStyleIdx="5" presStyleCnt="10">
        <dgm:presLayoutVars>
          <dgm:bulletEnabled val="1"/>
        </dgm:presLayoutVars>
      </dgm:prSet>
      <dgm:spPr/>
    </dgm:pt>
    <dgm:pt modelId="{498AE288-F65F-C449-B761-3A8C6A69E60E}" type="pres">
      <dgm:prSet presAssocID="{AF0B9742-0AD5-A345-B02C-A3C217185447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6" presStyleCnt="10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7" presStyleCnt="10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8" presStyleCnt="10">
        <dgm:presLayoutVars>
          <dgm:bulletEnabled val="1"/>
        </dgm:presLayoutVars>
      </dgm:prSet>
      <dgm:spPr/>
    </dgm:pt>
    <dgm:pt modelId="{C41BFA55-2948-3A4D-B636-F97B9967121B}" type="pres">
      <dgm:prSet presAssocID="{E30F3F02-658F-7B40-B2A7-33A5DAF5AA4E}" presName="sibTrans" presStyleCnt="0"/>
      <dgm:spPr/>
    </dgm:pt>
    <dgm:pt modelId="{3180FF60-050E-DF48-ABCF-B64379D7F4E9}" type="pres">
      <dgm:prSet presAssocID="{04C37F85-0580-D84E-9BBE-23526938D13C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A3AC9702-1585-FC42-A91B-2AD571C28E87}" srcId="{29EE84F7-EB16-554C-9B45-3F9F78215EEC}" destId="{37903519-B377-AB4D-9FB6-D68DF1B15EE9}" srcOrd="2" destOrd="0" parTransId="{CA593892-DA92-704F-9C11-7E397198D41D}" sibTransId="{904FDE45-1B06-AB44-AAFA-D453A0C134C6}"/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5F160640-A5D5-8340-A023-45161CBF1912}" srcId="{5C362DA8-20E8-7A40-8705-28B2EFA02914}" destId="{13AF03DC-4816-E140-8F82-4E5FCD4E54E3}" srcOrd="2" destOrd="0" parTransId="{933CAB04-F604-8841-9089-FB198C962D6E}" sibTransId="{AF0B9742-0AD5-A345-B02C-A3C217185447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88DAB752-B166-1040-8D46-81B6BF438814}" srcId="{5C362DA8-20E8-7A40-8705-28B2EFA02914}" destId="{16F498E5-1F9D-704F-9E21-6AC953314F7C}" srcOrd="1" destOrd="0" parTransId="{E9CCA3FB-AD5E-0E4D-A1A8-7305F2E3CCD4}" sibTransId="{6D904D6A-63C6-504B-8AA0-0973E5A56210}"/>
    <dgm:cxn modelId="{A6389153-97EF-1F44-8020-3578F2F2D0DA}" type="presOf" srcId="{13AF03DC-4816-E140-8F82-4E5FCD4E54E3}" destId="{61BAC016-C0F5-4143-8E3B-76C55698C316}" srcOrd="0" destOrd="0" presId="urn:microsoft.com/office/officeart/2005/8/layout/lProcess3"/>
    <dgm:cxn modelId="{65C1FC60-DF3A-6444-AF85-2C5CD6890A3D}" type="presOf" srcId="{04C37F85-0580-D84E-9BBE-23526938D13C}" destId="{3180FF60-050E-DF48-ABCF-B64379D7F4E9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A4878C66-5695-F94E-9DC7-6E4A45562D15}" type="presOf" srcId="{16F498E5-1F9D-704F-9E21-6AC953314F7C}" destId="{9230609D-51F6-6648-ACF1-F6BD726FA134}" srcOrd="0" destOrd="0" presId="urn:microsoft.com/office/officeart/2005/8/layout/lProcess3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D9B83E71-0CA5-814D-8945-643959D6F436}" srcId="{C8A6BF18-E1DF-3844-A62C-8463378FC097}" destId="{04C37F85-0580-D84E-9BBE-23526938D13C}" srcOrd="2" destOrd="0" parTransId="{82336769-1C8E-6543-A142-CE1BF0D8D395}" sibTransId="{60DF09D7-E1F1-4F44-B252-3AAFEB559515}"/>
    <dgm:cxn modelId="{2B5D9F73-7169-8843-976C-8EAAFF8514DA}" type="presOf" srcId="{37903519-B377-AB4D-9FB6-D68DF1B15EE9}" destId="{2A715B61-3450-D341-AB09-32421C84F33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3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642FBA00-2145-394B-A905-F47AD4A228AE}" type="presParOf" srcId="{A63FA7C1-55F6-4041-84F7-1D0582DEE531}" destId="{11DA6EF6-EB4D-3744-A202-53EB3CA13548}" srcOrd="5" destOrd="0" presId="urn:microsoft.com/office/officeart/2005/8/layout/lProcess3"/>
    <dgm:cxn modelId="{EAF6AB76-666F-674B-B4A2-CA1B629A920F}" type="presParOf" srcId="{A63FA7C1-55F6-4041-84F7-1D0582DEE531}" destId="{2A715B61-3450-D341-AB09-32421C84F332}" srcOrd="6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81E2205E-A4FD-9443-95E4-CE6ED310F7C7}" type="presParOf" srcId="{446017AD-F1D2-F84C-8D8E-19F3FB3DACA0}" destId="{9230609D-51F6-6648-ACF1-F6BD726FA134}" srcOrd="4" destOrd="0" presId="urn:microsoft.com/office/officeart/2005/8/layout/lProcess3"/>
    <dgm:cxn modelId="{11755F78-5DFA-E540-B7AA-A135BE68C220}" type="presParOf" srcId="{446017AD-F1D2-F84C-8D8E-19F3FB3DACA0}" destId="{0B1D9639-8F00-6B42-8327-A014C1CA0663}" srcOrd="5" destOrd="0" presId="urn:microsoft.com/office/officeart/2005/8/layout/lProcess3"/>
    <dgm:cxn modelId="{9D04F39B-8AD9-C74D-9627-4DFA2B09CF15}" type="presParOf" srcId="{446017AD-F1D2-F84C-8D8E-19F3FB3DACA0}" destId="{61BAC016-C0F5-4143-8E3B-76C55698C316}" srcOrd="6" destOrd="0" presId="urn:microsoft.com/office/officeart/2005/8/layout/lProcess3"/>
    <dgm:cxn modelId="{9F29A5A2-58E1-D04C-8B14-637F1966F56C}" type="presParOf" srcId="{446017AD-F1D2-F84C-8D8E-19F3FB3DACA0}" destId="{498AE288-F65F-C449-B761-3A8C6A69E60E}" srcOrd="7" destOrd="0" presId="urn:microsoft.com/office/officeart/2005/8/layout/lProcess3"/>
    <dgm:cxn modelId="{DA17D453-8FD1-6E4B-BB2A-E1B02FF27E88}" type="presParOf" srcId="{446017AD-F1D2-F84C-8D8E-19F3FB3DACA0}" destId="{0A50791F-9321-EA42-B7BC-A9922C59F5B5}" srcOrd="8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  <dgm:cxn modelId="{BED1FB24-2AA9-C346-8310-D47C6C490417}" type="presParOf" srcId="{BECED432-FBCD-AD4D-8C23-92FED96F6CE1}" destId="{C41BFA55-2948-3A4D-B636-F97B9967121B}" srcOrd="5" destOrd="0" presId="urn:microsoft.com/office/officeart/2005/8/layout/lProcess3"/>
    <dgm:cxn modelId="{6C1664C3-E982-4B47-B4CD-D8491F6E4390}" type="presParOf" srcId="{BECED432-FBCD-AD4D-8C23-92FED96F6CE1}" destId="{3180FF60-050E-DF48-ABCF-B64379D7F4E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Pathway Enrichment Analysis (PEA)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/>
            <a:t>Hands-On Coding</a:t>
          </a:r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Filtering and QC</a:t>
          </a:r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Volcano Plots and PEA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6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6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2" presStyleCnt="6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3" presStyleCnt="6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4" presStyleCnt="6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1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DA17D453-8FD1-6E4B-BB2A-E1B02FF27E88}" type="presParOf" srcId="{446017AD-F1D2-F84C-8D8E-19F3FB3DACA0}" destId="{0A50791F-9321-EA42-B7BC-A9922C59F5B5}" srcOrd="4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AE5A3-0E5A-AF43-9725-0B017AD61A00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EE84F7-EB16-554C-9B45-3F9F78215EEC}">
      <dgm:prSet phldrT="[Text]"/>
      <dgm:spPr/>
      <dgm:t>
        <a:bodyPr/>
        <a:lstStyle/>
        <a:p>
          <a:pPr rtl="0"/>
          <a:r>
            <a:rPr lang="en-US" dirty="0"/>
            <a:t>Intro to Proteomics</a:t>
          </a:r>
        </a:p>
      </dgm:t>
    </dgm:pt>
    <dgm:pt modelId="{6B51B465-CA0A-9448-AACC-5D60596B87DC}" type="parTrans" cxnId="{DAF595FC-0741-4A4F-9D8A-B111AFA08A10}">
      <dgm:prSet/>
      <dgm:spPr/>
      <dgm:t>
        <a:bodyPr/>
        <a:lstStyle/>
        <a:p>
          <a:endParaRPr lang="en-US"/>
        </a:p>
      </dgm:t>
    </dgm:pt>
    <dgm:pt modelId="{51F33850-2A95-E54B-B61D-BF978096AF27}" type="sibTrans" cxnId="{DAF595FC-0741-4A4F-9D8A-B111AFA08A10}">
      <dgm:prSet/>
      <dgm:spPr/>
      <dgm:t>
        <a:bodyPr/>
        <a:lstStyle/>
        <a:p>
          <a:endParaRPr lang="en-US"/>
        </a:p>
      </dgm:t>
    </dgm:pt>
    <dgm:pt modelId="{3E62B0FC-27C9-B847-A7E4-A1C373FCB468}">
      <dgm:prSet phldrT="[Text]"/>
      <dgm:spPr/>
      <dgm:t>
        <a:bodyPr/>
        <a:lstStyle/>
        <a:p>
          <a:pPr rtl="0"/>
          <a:r>
            <a:rPr lang="en-US" dirty="0"/>
            <a:t>Aptamer vs. Antibody Proteomics</a:t>
          </a:r>
        </a:p>
      </dgm:t>
    </dgm:pt>
    <dgm:pt modelId="{1EE7A3F6-E664-1D4A-9F37-9C15989A53D4}" type="parTrans" cxnId="{CAA8DB92-24D3-9A41-B03B-A6C5ED82C058}">
      <dgm:prSet/>
      <dgm:spPr/>
      <dgm:t>
        <a:bodyPr/>
        <a:lstStyle/>
        <a:p>
          <a:endParaRPr lang="en-US"/>
        </a:p>
      </dgm:t>
    </dgm:pt>
    <dgm:pt modelId="{1C1C96E3-C646-914E-889E-FED07CC954BE}" type="sibTrans" cxnId="{CAA8DB92-24D3-9A41-B03B-A6C5ED82C058}">
      <dgm:prSet/>
      <dgm:spPr/>
      <dgm:t>
        <a:bodyPr/>
        <a:lstStyle/>
        <a:p>
          <a:endParaRPr lang="en-US"/>
        </a:p>
      </dgm:t>
    </dgm:pt>
    <dgm:pt modelId="{B3E6F454-0047-B946-927F-DD499AFFBD7E}">
      <dgm:prSet phldrT="[Text]"/>
      <dgm:spPr/>
      <dgm:t>
        <a:bodyPr/>
        <a:lstStyle/>
        <a:p>
          <a:pPr rtl="0"/>
          <a:r>
            <a:rPr lang="en-US" dirty="0" err="1"/>
            <a:t>Somalogic</a:t>
          </a:r>
          <a:r>
            <a:rPr lang="en-US" dirty="0"/>
            <a:t> Data Processing</a:t>
          </a:r>
        </a:p>
      </dgm:t>
    </dgm:pt>
    <dgm:pt modelId="{C07B06FC-8FA7-3641-8DE3-00565307FF91}" type="parTrans" cxnId="{99DDE63F-7187-664E-AB73-7ECF2EF9FFFF}">
      <dgm:prSet/>
      <dgm:spPr/>
      <dgm:t>
        <a:bodyPr/>
        <a:lstStyle/>
        <a:p>
          <a:endParaRPr lang="en-US"/>
        </a:p>
      </dgm:t>
    </dgm:pt>
    <dgm:pt modelId="{4E3F0099-7A6E-7E49-AECA-1E915A72D2E4}" type="sibTrans" cxnId="{99DDE63F-7187-664E-AB73-7ECF2EF9FFFF}">
      <dgm:prSet/>
      <dgm:spPr/>
      <dgm:t>
        <a:bodyPr/>
        <a:lstStyle/>
        <a:p>
          <a:endParaRPr lang="en-US"/>
        </a:p>
      </dgm:t>
    </dgm:pt>
    <dgm:pt modelId="{5C362DA8-20E8-7A40-8705-28B2EFA02914}">
      <dgm:prSet phldrT="[Text]"/>
      <dgm:spPr/>
      <dgm:t>
        <a:bodyPr/>
        <a:lstStyle/>
        <a:p>
          <a:pPr rtl="0"/>
          <a:r>
            <a:rPr lang="en-US" dirty="0"/>
            <a:t>Multiplexing</a:t>
          </a:r>
        </a:p>
      </dgm:t>
    </dgm:pt>
    <dgm:pt modelId="{791C0301-B683-BB46-A423-E99D9F4974F6}" type="parTrans" cxnId="{C03C5C2D-B8E1-F04D-8244-531899DA22D5}">
      <dgm:prSet/>
      <dgm:spPr/>
      <dgm:t>
        <a:bodyPr/>
        <a:lstStyle/>
        <a:p>
          <a:endParaRPr lang="en-US"/>
        </a:p>
      </dgm:t>
    </dgm:pt>
    <dgm:pt modelId="{A7258A0C-9AFA-8744-8B53-951EFE4EDE2C}" type="sibTrans" cxnId="{C03C5C2D-B8E1-F04D-8244-531899DA22D5}">
      <dgm:prSet/>
      <dgm:spPr/>
      <dgm:t>
        <a:bodyPr/>
        <a:lstStyle/>
        <a:p>
          <a:endParaRPr lang="en-US"/>
        </a:p>
      </dgm:t>
    </dgm:pt>
    <dgm:pt modelId="{262BBABD-AA9A-3449-B62B-9E1C189A7D6D}">
      <dgm:prSet phldrT="[Text]"/>
      <dgm:spPr/>
      <dgm:t>
        <a:bodyPr/>
        <a:lstStyle/>
        <a:p>
          <a:pPr rtl="0"/>
          <a:r>
            <a:rPr lang="en-US" dirty="0"/>
            <a:t>Multiple</a:t>
          </a:r>
          <a:r>
            <a:rPr lang="en-US" baseline="0" dirty="0"/>
            <a:t> Comparison Correction</a:t>
          </a:r>
          <a:endParaRPr lang="en-US" dirty="0"/>
        </a:p>
      </dgm:t>
    </dgm:pt>
    <dgm:pt modelId="{BD1F4F28-8811-4E4B-8B07-437CDC17A22D}" type="parTrans" cxnId="{0C53A065-2ADC-E24A-B9DA-DDA3887163CE}">
      <dgm:prSet/>
      <dgm:spPr/>
      <dgm:t>
        <a:bodyPr/>
        <a:lstStyle/>
        <a:p>
          <a:endParaRPr lang="en-US"/>
        </a:p>
      </dgm:t>
    </dgm:pt>
    <dgm:pt modelId="{387BF53A-976E-0347-B2EF-B1E5631C12CD}" type="sibTrans" cxnId="{0C53A065-2ADC-E24A-B9DA-DDA3887163CE}">
      <dgm:prSet/>
      <dgm:spPr/>
      <dgm:t>
        <a:bodyPr/>
        <a:lstStyle/>
        <a:p>
          <a:endParaRPr lang="en-US"/>
        </a:p>
      </dgm:t>
    </dgm:pt>
    <dgm:pt modelId="{7BB7B187-F34A-604F-B6A9-CC202A590C83}">
      <dgm:prSet phldrT="[Text]"/>
      <dgm:spPr/>
      <dgm:t>
        <a:bodyPr/>
        <a:lstStyle/>
        <a:p>
          <a:pPr rtl="0"/>
          <a:r>
            <a:rPr lang="en-US" dirty="0"/>
            <a:t>Pathway Enrichment Analysis (PEA)</a:t>
          </a:r>
        </a:p>
      </dgm:t>
    </dgm:pt>
    <dgm:pt modelId="{FA98106E-AAC0-C741-A97D-F087C2E7EDAC}" type="parTrans" cxnId="{90CB40D9-AC47-0D4A-AB5A-DB68E3FC8DEF}">
      <dgm:prSet/>
      <dgm:spPr/>
      <dgm:t>
        <a:bodyPr/>
        <a:lstStyle/>
        <a:p>
          <a:endParaRPr lang="en-US"/>
        </a:p>
      </dgm:t>
    </dgm:pt>
    <dgm:pt modelId="{F4E7E055-8F11-1A45-9A1A-17659839B2E7}" type="sibTrans" cxnId="{90CB40D9-AC47-0D4A-AB5A-DB68E3FC8DEF}">
      <dgm:prSet/>
      <dgm:spPr/>
      <dgm:t>
        <a:bodyPr/>
        <a:lstStyle/>
        <a:p>
          <a:endParaRPr lang="en-US"/>
        </a:p>
      </dgm:t>
    </dgm:pt>
    <dgm:pt modelId="{C8A6BF18-E1DF-3844-A62C-8463378FC097}">
      <dgm:prSet phldrT="[Text]"/>
      <dgm:spPr/>
      <dgm:t>
        <a:bodyPr/>
        <a:lstStyle/>
        <a:p>
          <a:pPr rtl="0"/>
          <a:r>
            <a:rPr lang="en-US" dirty="0"/>
            <a:t>Hands-On Coding</a:t>
          </a:r>
        </a:p>
      </dgm:t>
    </dgm:pt>
    <dgm:pt modelId="{3B146DA7-E9C1-C941-BF1F-293A57F26A65}" type="parTrans" cxnId="{2B45E395-8D84-B745-AFD5-CEE74631E356}">
      <dgm:prSet/>
      <dgm:spPr/>
      <dgm:t>
        <a:bodyPr/>
        <a:lstStyle/>
        <a:p>
          <a:endParaRPr lang="en-US"/>
        </a:p>
      </dgm:t>
    </dgm:pt>
    <dgm:pt modelId="{5D867185-B9BF-824A-AB3A-229E17236BFE}" type="sibTrans" cxnId="{2B45E395-8D84-B745-AFD5-CEE74631E356}">
      <dgm:prSet/>
      <dgm:spPr/>
      <dgm:t>
        <a:bodyPr/>
        <a:lstStyle/>
        <a:p>
          <a:endParaRPr lang="en-US"/>
        </a:p>
      </dgm:t>
    </dgm:pt>
    <dgm:pt modelId="{CDA67BE2-9431-1843-87B7-EDE113E7D59D}">
      <dgm:prSet phldrT="[Text]"/>
      <dgm:spPr/>
      <dgm:t>
        <a:bodyPr/>
        <a:lstStyle/>
        <a:p>
          <a:pPr rtl="0"/>
          <a:r>
            <a:rPr lang="en-US" dirty="0"/>
            <a:t>Filtering and QC</a:t>
          </a:r>
        </a:p>
      </dgm:t>
    </dgm:pt>
    <dgm:pt modelId="{80FAC4BB-041D-3B4C-ADAC-933FC24CA348}" type="parTrans" cxnId="{EFEDAFAA-33B5-6241-9C69-39DBA61A6005}">
      <dgm:prSet/>
      <dgm:spPr/>
      <dgm:t>
        <a:bodyPr/>
        <a:lstStyle/>
        <a:p>
          <a:endParaRPr lang="en-US"/>
        </a:p>
      </dgm:t>
    </dgm:pt>
    <dgm:pt modelId="{17A80980-0C93-FB43-AE67-87D82ADD6724}" type="sibTrans" cxnId="{EFEDAFAA-33B5-6241-9C69-39DBA61A6005}">
      <dgm:prSet/>
      <dgm:spPr/>
      <dgm:t>
        <a:bodyPr/>
        <a:lstStyle/>
        <a:p>
          <a:endParaRPr lang="en-US"/>
        </a:p>
      </dgm:t>
    </dgm:pt>
    <dgm:pt modelId="{7189BAED-8A68-A74E-BD12-83A5C1CE8016}">
      <dgm:prSet phldrT="[Text]"/>
      <dgm:spPr/>
      <dgm:t>
        <a:bodyPr/>
        <a:lstStyle/>
        <a:p>
          <a:pPr rtl="0"/>
          <a:r>
            <a:rPr lang="en-US" dirty="0"/>
            <a:t>Volcano Plots and PEA</a:t>
          </a:r>
        </a:p>
      </dgm:t>
    </dgm:pt>
    <dgm:pt modelId="{5E14F87C-EC62-094D-9DD9-27289E3F6AC1}" type="parTrans" cxnId="{19110331-CDFD-8847-84EF-E49FE331436C}">
      <dgm:prSet/>
      <dgm:spPr/>
      <dgm:t>
        <a:bodyPr/>
        <a:lstStyle/>
        <a:p>
          <a:endParaRPr lang="en-US"/>
        </a:p>
      </dgm:t>
    </dgm:pt>
    <dgm:pt modelId="{E30F3F02-658F-7B40-B2A7-33A5DAF5AA4E}" type="sibTrans" cxnId="{19110331-CDFD-8847-84EF-E49FE331436C}">
      <dgm:prSet/>
      <dgm:spPr/>
      <dgm:t>
        <a:bodyPr/>
        <a:lstStyle/>
        <a:p>
          <a:endParaRPr lang="en-US"/>
        </a:p>
      </dgm:t>
    </dgm:pt>
    <dgm:pt modelId="{E4E1CB12-1B0B-0047-BD08-8F946660B7ED}" type="pres">
      <dgm:prSet presAssocID="{A4BAE5A3-0E5A-AF43-9725-0B017AD61A0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63FA7C1-55F6-4041-84F7-1D0582DEE531}" type="pres">
      <dgm:prSet presAssocID="{29EE84F7-EB16-554C-9B45-3F9F78215EEC}" presName="horFlow" presStyleCnt="0"/>
      <dgm:spPr/>
    </dgm:pt>
    <dgm:pt modelId="{9C1E1CBE-35B6-BB44-BC06-1DE4CE072030}" type="pres">
      <dgm:prSet presAssocID="{29EE84F7-EB16-554C-9B45-3F9F78215EEC}" presName="bigChev" presStyleLbl="node1" presStyleIdx="0" presStyleCnt="3"/>
      <dgm:spPr/>
    </dgm:pt>
    <dgm:pt modelId="{A30CCE14-38AF-EF4A-8853-3848C267D71C}" type="pres">
      <dgm:prSet presAssocID="{1EE7A3F6-E664-1D4A-9F37-9C15989A53D4}" presName="parTrans" presStyleCnt="0"/>
      <dgm:spPr/>
    </dgm:pt>
    <dgm:pt modelId="{91593E66-40D5-D44A-8E97-74E170D53052}" type="pres">
      <dgm:prSet presAssocID="{3E62B0FC-27C9-B847-A7E4-A1C373FCB468}" presName="node" presStyleLbl="alignAccFollowNode1" presStyleIdx="0" presStyleCnt="6">
        <dgm:presLayoutVars>
          <dgm:bulletEnabled val="1"/>
        </dgm:presLayoutVars>
      </dgm:prSet>
      <dgm:spPr/>
    </dgm:pt>
    <dgm:pt modelId="{836904D5-5DDD-1343-B0A4-4BB7E6F0FA07}" type="pres">
      <dgm:prSet presAssocID="{1C1C96E3-C646-914E-889E-FED07CC954BE}" presName="sibTrans" presStyleCnt="0"/>
      <dgm:spPr/>
    </dgm:pt>
    <dgm:pt modelId="{D429F02E-8F1D-B64E-ACF0-D351269BB2C9}" type="pres">
      <dgm:prSet presAssocID="{B3E6F454-0047-B946-927F-DD499AFFBD7E}" presName="node" presStyleLbl="alignAccFollowNode1" presStyleIdx="1" presStyleCnt="6">
        <dgm:presLayoutVars>
          <dgm:bulletEnabled val="1"/>
        </dgm:presLayoutVars>
      </dgm:prSet>
      <dgm:spPr/>
    </dgm:pt>
    <dgm:pt modelId="{87FCC84E-E95B-8B4B-9FB9-821DE75FC839}" type="pres">
      <dgm:prSet presAssocID="{29EE84F7-EB16-554C-9B45-3F9F78215EEC}" presName="vSp" presStyleCnt="0"/>
      <dgm:spPr/>
    </dgm:pt>
    <dgm:pt modelId="{446017AD-F1D2-F84C-8D8E-19F3FB3DACA0}" type="pres">
      <dgm:prSet presAssocID="{5C362DA8-20E8-7A40-8705-28B2EFA02914}" presName="horFlow" presStyleCnt="0"/>
      <dgm:spPr/>
    </dgm:pt>
    <dgm:pt modelId="{C2D029ED-090B-8C49-8556-58AC578A40FB}" type="pres">
      <dgm:prSet presAssocID="{5C362DA8-20E8-7A40-8705-28B2EFA02914}" presName="bigChev" presStyleLbl="node1" presStyleIdx="1" presStyleCnt="3"/>
      <dgm:spPr/>
    </dgm:pt>
    <dgm:pt modelId="{1AA1EFC9-4AFB-8141-B683-0C7394B5B91A}" type="pres">
      <dgm:prSet presAssocID="{BD1F4F28-8811-4E4B-8B07-437CDC17A22D}" presName="parTrans" presStyleCnt="0"/>
      <dgm:spPr/>
    </dgm:pt>
    <dgm:pt modelId="{3E504C8F-5638-0A40-9892-6490CF9984EF}" type="pres">
      <dgm:prSet presAssocID="{262BBABD-AA9A-3449-B62B-9E1C189A7D6D}" presName="node" presStyleLbl="alignAccFollowNode1" presStyleIdx="2" presStyleCnt="6">
        <dgm:presLayoutVars>
          <dgm:bulletEnabled val="1"/>
        </dgm:presLayoutVars>
      </dgm:prSet>
      <dgm:spPr/>
    </dgm:pt>
    <dgm:pt modelId="{4FDFF6EF-3F4A-E840-9D40-D2464721D7CD}" type="pres">
      <dgm:prSet presAssocID="{387BF53A-976E-0347-B2EF-B1E5631C12CD}" presName="sibTrans" presStyleCnt="0"/>
      <dgm:spPr/>
    </dgm:pt>
    <dgm:pt modelId="{0A50791F-9321-EA42-B7BC-A9922C59F5B5}" type="pres">
      <dgm:prSet presAssocID="{7BB7B187-F34A-604F-B6A9-CC202A590C83}" presName="node" presStyleLbl="alignAccFollowNode1" presStyleIdx="3" presStyleCnt="6">
        <dgm:presLayoutVars>
          <dgm:bulletEnabled val="1"/>
        </dgm:presLayoutVars>
      </dgm:prSet>
      <dgm:spPr/>
    </dgm:pt>
    <dgm:pt modelId="{617CFDA0-ACD0-5C49-836F-DEEBA2CE9027}" type="pres">
      <dgm:prSet presAssocID="{5C362DA8-20E8-7A40-8705-28B2EFA02914}" presName="vSp" presStyleCnt="0"/>
      <dgm:spPr/>
    </dgm:pt>
    <dgm:pt modelId="{BECED432-FBCD-AD4D-8C23-92FED96F6CE1}" type="pres">
      <dgm:prSet presAssocID="{C8A6BF18-E1DF-3844-A62C-8463378FC097}" presName="horFlow" presStyleCnt="0"/>
      <dgm:spPr/>
    </dgm:pt>
    <dgm:pt modelId="{AB45AAB2-C762-2E4E-B267-B36430E44B40}" type="pres">
      <dgm:prSet presAssocID="{C8A6BF18-E1DF-3844-A62C-8463378FC097}" presName="bigChev" presStyleLbl="node1" presStyleIdx="2" presStyleCnt="3"/>
      <dgm:spPr/>
    </dgm:pt>
    <dgm:pt modelId="{5D3154F9-3AAC-1A4A-BFE9-7D078FA11938}" type="pres">
      <dgm:prSet presAssocID="{80FAC4BB-041D-3B4C-ADAC-933FC24CA348}" presName="parTrans" presStyleCnt="0"/>
      <dgm:spPr/>
    </dgm:pt>
    <dgm:pt modelId="{AE3BAF59-5F09-C64A-83C7-8BB1357A3581}" type="pres">
      <dgm:prSet presAssocID="{CDA67BE2-9431-1843-87B7-EDE113E7D59D}" presName="node" presStyleLbl="alignAccFollowNode1" presStyleIdx="4" presStyleCnt="6">
        <dgm:presLayoutVars>
          <dgm:bulletEnabled val="1"/>
        </dgm:presLayoutVars>
      </dgm:prSet>
      <dgm:spPr/>
    </dgm:pt>
    <dgm:pt modelId="{CC0D7570-0489-9949-94E5-DD80847285A4}" type="pres">
      <dgm:prSet presAssocID="{17A80980-0C93-FB43-AE67-87D82ADD6724}" presName="sibTrans" presStyleCnt="0"/>
      <dgm:spPr/>
    </dgm:pt>
    <dgm:pt modelId="{E1881AA5-93E1-FD45-88E1-D4685CD13D41}" type="pres">
      <dgm:prSet presAssocID="{7189BAED-8A68-A74E-BD12-83A5C1CE8016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D676EB17-A426-9745-954A-484D8F19A481}" type="presOf" srcId="{262BBABD-AA9A-3449-B62B-9E1C189A7D6D}" destId="{3E504C8F-5638-0A40-9892-6490CF9984EF}" srcOrd="0" destOrd="0" presId="urn:microsoft.com/office/officeart/2005/8/layout/lProcess3"/>
    <dgm:cxn modelId="{0D00E523-387E-EC4A-8B4C-29F289B939D7}" type="presOf" srcId="{B3E6F454-0047-B946-927F-DD499AFFBD7E}" destId="{D429F02E-8F1D-B64E-ACF0-D351269BB2C9}" srcOrd="0" destOrd="0" presId="urn:microsoft.com/office/officeart/2005/8/layout/lProcess3"/>
    <dgm:cxn modelId="{C03C5C2D-B8E1-F04D-8244-531899DA22D5}" srcId="{A4BAE5A3-0E5A-AF43-9725-0B017AD61A00}" destId="{5C362DA8-20E8-7A40-8705-28B2EFA02914}" srcOrd="1" destOrd="0" parTransId="{791C0301-B683-BB46-A423-E99D9F4974F6}" sibTransId="{A7258A0C-9AFA-8744-8B53-951EFE4EDE2C}"/>
    <dgm:cxn modelId="{19110331-CDFD-8847-84EF-E49FE331436C}" srcId="{C8A6BF18-E1DF-3844-A62C-8463378FC097}" destId="{7189BAED-8A68-A74E-BD12-83A5C1CE8016}" srcOrd="1" destOrd="0" parTransId="{5E14F87C-EC62-094D-9DD9-27289E3F6AC1}" sibTransId="{E30F3F02-658F-7B40-B2A7-33A5DAF5AA4E}"/>
    <dgm:cxn modelId="{B11A8D32-6F33-3A48-8A2C-3ED84EB0A682}" type="presOf" srcId="{5C362DA8-20E8-7A40-8705-28B2EFA02914}" destId="{C2D029ED-090B-8C49-8556-58AC578A40FB}" srcOrd="0" destOrd="0" presId="urn:microsoft.com/office/officeart/2005/8/layout/lProcess3"/>
    <dgm:cxn modelId="{99DDE63F-7187-664E-AB73-7ECF2EF9FFFF}" srcId="{29EE84F7-EB16-554C-9B45-3F9F78215EEC}" destId="{B3E6F454-0047-B946-927F-DD499AFFBD7E}" srcOrd="1" destOrd="0" parTransId="{C07B06FC-8FA7-3641-8DE3-00565307FF91}" sibTransId="{4E3F0099-7A6E-7E49-AECA-1E915A72D2E4}"/>
    <dgm:cxn modelId="{C18F6E48-646C-B849-86BA-A5F1F412E9BD}" type="presOf" srcId="{CDA67BE2-9431-1843-87B7-EDE113E7D59D}" destId="{AE3BAF59-5F09-C64A-83C7-8BB1357A3581}" srcOrd="0" destOrd="0" presId="urn:microsoft.com/office/officeart/2005/8/layout/lProcess3"/>
    <dgm:cxn modelId="{E0AF964A-C901-7A4C-9A6B-469C13B5629A}" type="presOf" srcId="{7BB7B187-F34A-604F-B6A9-CC202A590C83}" destId="{0A50791F-9321-EA42-B7BC-A9922C59F5B5}" srcOrd="0" destOrd="0" presId="urn:microsoft.com/office/officeart/2005/8/layout/lProcess3"/>
    <dgm:cxn modelId="{C94CD14C-27A2-8542-975A-694B493B1661}" type="presOf" srcId="{29EE84F7-EB16-554C-9B45-3F9F78215EEC}" destId="{9C1E1CBE-35B6-BB44-BC06-1DE4CE072030}" srcOrd="0" destOrd="0" presId="urn:microsoft.com/office/officeart/2005/8/layout/lProcess3"/>
    <dgm:cxn modelId="{4C336B4D-898F-454D-BFB3-52A932B9CECA}" type="presOf" srcId="{C8A6BF18-E1DF-3844-A62C-8463378FC097}" destId="{AB45AAB2-C762-2E4E-B267-B36430E44B40}" srcOrd="0" destOrd="0" presId="urn:microsoft.com/office/officeart/2005/8/layout/lProcess3"/>
    <dgm:cxn modelId="{63BCCE4D-7DE0-8C4A-94F6-4D8D974F341C}" type="presOf" srcId="{7189BAED-8A68-A74E-BD12-83A5C1CE8016}" destId="{E1881AA5-93E1-FD45-88E1-D4685CD13D41}" srcOrd="0" destOrd="0" presId="urn:microsoft.com/office/officeart/2005/8/layout/lProcess3"/>
    <dgm:cxn modelId="{0C53A065-2ADC-E24A-B9DA-DDA3887163CE}" srcId="{5C362DA8-20E8-7A40-8705-28B2EFA02914}" destId="{262BBABD-AA9A-3449-B62B-9E1C189A7D6D}" srcOrd="0" destOrd="0" parTransId="{BD1F4F28-8811-4E4B-8B07-437CDC17A22D}" sibTransId="{387BF53A-976E-0347-B2EF-B1E5631C12CD}"/>
    <dgm:cxn modelId="{EA41E76C-9E30-1140-BB45-22FBAE1F200F}" type="presOf" srcId="{3E62B0FC-27C9-B847-A7E4-A1C373FCB468}" destId="{91593E66-40D5-D44A-8E97-74E170D53052}" srcOrd="0" destOrd="0" presId="urn:microsoft.com/office/officeart/2005/8/layout/lProcess3"/>
    <dgm:cxn modelId="{CAA8DB92-24D3-9A41-B03B-A6C5ED82C058}" srcId="{29EE84F7-EB16-554C-9B45-3F9F78215EEC}" destId="{3E62B0FC-27C9-B847-A7E4-A1C373FCB468}" srcOrd="0" destOrd="0" parTransId="{1EE7A3F6-E664-1D4A-9F37-9C15989A53D4}" sibTransId="{1C1C96E3-C646-914E-889E-FED07CC954BE}"/>
    <dgm:cxn modelId="{2B45E395-8D84-B745-AFD5-CEE74631E356}" srcId="{A4BAE5A3-0E5A-AF43-9725-0B017AD61A00}" destId="{C8A6BF18-E1DF-3844-A62C-8463378FC097}" srcOrd="2" destOrd="0" parTransId="{3B146DA7-E9C1-C941-BF1F-293A57F26A65}" sibTransId="{5D867185-B9BF-824A-AB3A-229E17236BFE}"/>
    <dgm:cxn modelId="{EFEDAFAA-33B5-6241-9C69-39DBA61A6005}" srcId="{C8A6BF18-E1DF-3844-A62C-8463378FC097}" destId="{CDA67BE2-9431-1843-87B7-EDE113E7D59D}" srcOrd="0" destOrd="0" parTransId="{80FAC4BB-041D-3B4C-ADAC-933FC24CA348}" sibTransId="{17A80980-0C93-FB43-AE67-87D82ADD6724}"/>
    <dgm:cxn modelId="{90CB40D9-AC47-0D4A-AB5A-DB68E3FC8DEF}" srcId="{5C362DA8-20E8-7A40-8705-28B2EFA02914}" destId="{7BB7B187-F34A-604F-B6A9-CC202A590C83}" srcOrd="1" destOrd="0" parTransId="{FA98106E-AAC0-C741-A97D-F087C2E7EDAC}" sibTransId="{F4E7E055-8F11-1A45-9A1A-17659839B2E7}"/>
    <dgm:cxn modelId="{DAF595FC-0741-4A4F-9D8A-B111AFA08A10}" srcId="{A4BAE5A3-0E5A-AF43-9725-0B017AD61A00}" destId="{29EE84F7-EB16-554C-9B45-3F9F78215EEC}" srcOrd="0" destOrd="0" parTransId="{6B51B465-CA0A-9448-AACC-5D60596B87DC}" sibTransId="{51F33850-2A95-E54B-B61D-BF978096AF27}"/>
    <dgm:cxn modelId="{FC31CAFE-91E8-1E4F-BCF4-F433C222D24D}" type="presOf" srcId="{A4BAE5A3-0E5A-AF43-9725-0B017AD61A00}" destId="{E4E1CB12-1B0B-0047-BD08-8F946660B7ED}" srcOrd="0" destOrd="0" presId="urn:microsoft.com/office/officeart/2005/8/layout/lProcess3"/>
    <dgm:cxn modelId="{D07979AB-5813-FA4F-9F4D-405DC6CC9612}" type="presParOf" srcId="{E4E1CB12-1B0B-0047-BD08-8F946660B7ED}" destId="{A63FA7C1-55F6-4041-84F7-1D0582DEE531}" srcOrd="0" destOrd="0" presId="urn:microsoft.com/office/officeart/2005/8/layout/lProcess3"/>
    <dgm:cxn modelId="{63CCD995-00BC-0940-9ECC-9EBADC07010B}" type="presParOf" srcId="{A63FA7C1-55F6-4041-84F7-1D0582DEE531}" destId="{9C1E1CBE-35B6-BB44-BC06-1DE4CE072030}" srcOrd="0" destOrd="0" presId="urn:microsoft.com/office/officeart/2005/8/layout/lProcess3"/>
    <dgm:cxn modelId="{57B96B2A-857A-1A46-A957-087CE4E369D6}" type="presParOf" srcId="{A63FA7C1-55F6-4041-84F7-1D0582DEE531}" destId="{A30CCE14-38AF-EF4A-8853-3848C267D71C}" srcOrd="1" destOrd="0" presId="urn:microsoft.com/office/officeart/2005/8/layout/lProcess3"/>
    <dgm:cxn modelId="{85D51B79-FAD1-D549-A455-0E9E602D97AE}" type="presParOf" srcId="{A63FA7C1-55F6-4041-84F7-1D0582DEE531}" destId="{91593E66-40D5-D44A-8E97-74E170D53052}" srcOrd="2" destOrd="0" presId="urn:microsoft.com/office/officeart/2005/8/layout/lProcess3"/>
    <dgm:cxn modelId="{15DE92BF-F76C-964B-88A1-5F2CCE1CD07D}" type="presParOf" srcId="{A63FA7C1-55F6-4041-84F7-1D0582DEE531}" destId="{836904D5-5DDD-1343-B0A4-4BB7E6F0FA07}" srcOrd="3" destOrd="0" presId="urn:microsoft.com/office/officeart/2005/8/layout/lProcess3"/>
    <dgm:cxn modelId="{E38B7AF5-6957-104A-9ED9-EE435AC8EA3F}" type="presParOf" srcId="{A63FA7C1-55F6-4041-84F7-1D0582DEE531}" destId="{D429F02E-8F1D-B64E-ACF0-D351269BB2C9}" srcOrd="4" destOrd="0" presId="urn:microsoft.com/office/officeart/2005/8/layout/lProcess3"/>
    <dgm:cxn modelId="{499FD644-93DC-F649-9BB2-9894E20A0FFE}" type="presParOf" srcId="{E4E1CB12-1B0B-0047-BD08-8F946660B7ED}" destId="{87FCC84E-E95B-8B4B-9FB9-821DE75FC839}" srcOrd="1" destOrd="0" presId="urn:microsoft.com/office/officeart/2005/8/layout/lProcess3"/>
    <dgm:cxn modelId="{ED8A9CE9-60F7-9B48-9079-D4F8E753EFDF}" type="presParOf" srcId="{E4E1CB12-1B0B-0047-BD08-8F946660B7ED}" destId="{446017AD-F1D2-F84C-8D8E-19F3FB3DACA0}" srcOrd="2" destOrd="0" presId="urn:microsoft.com/office/officeart/2005/8/layout/lProcess3"/>
    <dgm:cxn modelId="{CEDDF5EE-28A5-FC42-B8EB-F045E29A3485}" type="presParOf" srcId="{446017AD-F1D2-F84C-8D8E-19F3FB3DACA0}" destId="{C2D029ED-090B-8C49-8556-58AC578A40FB}" srcOrd="0" destOrd="0" presId="urn:microsoft.com/office/officeart/2005/8/layout/lProcess3"/>
    <dgm:cxn modelId="{DBACB1B6-9564-E446-A150-C8080A3CB3D3}" type="presParOf" srcId="{446017AD-F1D2-F84C-8D8E-19F3FB3DACA0}" destId="{1AA1EFC9-4AFB-8141-B683-0C7394B5B91A}" srcOrd="1" destOrd="0" presId="urn:microsoft.com/office/officeart/2005/8/layout/lProcess3"/>
    <dgm:cxn modelId="{3C3C3523-94DE-B041-9E86-481E0532474A}" type="presParOf" srcId="{446017AD-F1D2-F84C-8D8E-19F3FB3DACA0}" destId="{3E504C8F-5638-0A40-9892-6490CF9984EF}" srcOrd="2" destOrd="0" presId="urn:microsoft.com/office/officeart/2005/8/layout/lProcess3"/>
    <dgm:cxn modelId="{03477B09-5A27-FD42-8C21-09BB26225DB5}" type="presParOf" srcId="{446017AD-F1D2-F84C-8D8E-19F3FB3DACA0}" destId="{4FDFF6EF-3F4A-E840-9D40-D2464721D7CD}" srcOrd="3" destOrd="0" presId="urn:microsoft.com/office/officeart/2005/8/layout/lProcess3"/>
    <dgm:cxn modelId="{DA17D453-8FD1-6E4B-BB2A-E1B02FF27E88}" type="presParOf" srcId="{446017AD-F1D2-F84C-8D8E-19F3FB3DACA0}" destId="{0A50791F-9321-EA42-B7BC-A9922C59F5B5}" srcOrd="4" destOrd="0" presId="urn:microsoft.com/office/officeart/2005/8/layout/lProcess3"/>
    <dgm:cxn modelId="{3444A163-F8B2-DB48-877E-5B178A577AF5}" type="presParOf" srcId="{E4E1CB12-1B0B-0047-BD08-8F946660B7ED}" destId="{617CFDA0-ACD0-5C49-836F-DEEBA2CE9027}" srcOrd="3" destOrd="0" presId="urn:microsoft.com/office/officeart/2005/8/layout/lProcess3"/>
    <dgm:cxn modelId="{1B14DB7B-95CE-2543-8CE4-041073E01C3C}" type="presParOf" srcId="{E4E1CB12-1B0B-0047-BD08-8F946660B7ED}" destId="{BECED432-FBCD-AD4D-8C23-92FED96F6CE1}" srcOrd="4" destOrd="0" presId="urn:microsoft.com/office/officeart/2005/8/layout/lProcess3"/>
    <dgm:cxn modelId="{36BDF721-9585-384A-B771-FCA13729B1F6}" type="presParOf" srcId="{BECED432-FBCD-AD4D-8C23-92FED96F6CE1}" destId="{AB45AAB2-C762-2E4E-B267-B36430E44B40}" srcOrd="0" destOrd="0" presId="urn:microsoft.com/office/officeart/2005/8/layout/lProcess3"/>
    <dgm:cxn modelId="{A8053815-A718-A64B-91FE-ABCA81FFCA81}" type="presParOf" srcId="{BECED432-FBCD-AD4D-8C23-92FED96F6CE1}" destId="{5D3154F9-3AAC-1A4A-BFE9-7D078FA11938}" srcOrd="1" destOrd="0" presId="urn:microsoft.com/office/officeart/2005/8/layout/lProcess3"/>
    <dgm:cxn modelId="{AA001004-DB46-D842-BD5D-70C1ACB72A75}" type="presParOf" srcId="{BECED432-FBCD-AD4D-8C23-92FED96F6CE1}" destId="{AE3BAF59-5F09-C64A-83C7-8BB1357A3581}" srcOrd="2" destOrd="0" presId="urn:microsoft.com/office/officeart/2005/8/layout/lProcess3"/>
    <dgm:cxn modelId="{8E83D01C-C93E-0549-848D-C90AA1A9A55F}" type="presParOf" srcId="{BECED432-FBCD-AD4D-8C23-92FED96F6CE1}" destId="{CC0D7570-0489-9949-94E5-DD80847285A4}" srcOrd="3" destOrd="0" presId="urn:microsoft.com/office/officeart/2005/8/layout/lProcess3"/>
    <dgm:cxn modelId="{1D8FF8C5-B2CC-3D47-859E-702EF538E11E}" type="presParOf" srcId="{BECED432-FBCD-AD4D-8C23-92FED96F6CE1}" destId="{E1881AA5-93E1-FD45-88E1-D4685CD13D4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1073" y="1040084"/>
          <a:ext cx="2143506" cy="8574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 to Proteomics</a:t>
          </a:r>
        </a:p>
      </dsp:txBody>
      <dsp:txXfrm>
        <a:off x="429774" y="1040084"/>
        <a:ext cx="1286104" cy="857402"/>
      </dsp:txXfrm>
    </dsp:sp>
    <dsp:sp modelId="{91593E66-40D5-D44A-8E97-74E170D53052}">
      <dsp:nvSpPr>
        <dsp:cNvPr id="0" name=""/>
        <dsp:cNvSpPr/>
      </dsp:nvSpPr>
      <dsp:spPr>
        <a:xfrm>
          <a:off x="1865923" y="1112963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Aptamer vs. Antibody Proteomics</a:t>
          </a:r>
        </a:p>
      </dsp:txBody>
      <dsp:txXfrm>
        <a:off x="2221745" y="1112963"/>
        <a:ext cx="1067466" cy="711644"/>
      </dsp:txXfrm>
    </dsp:sp>
    <dsp:sp modelId="{D429F02E-8F1D-B64E-ACF0-D351269BB2C9}">
      <dsp:nvSpPr>
        <dsp:cNvPr id="0" name=""/>
        <dsp:cNvSpPr/>
      </dsp:nvSpPr>
      <dsp:spPr>
        <a:xfrm>
          <a:off x="3395958" y="1112963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Somalogic</a:t>
          </a:r>
          <a:r>
            <a:rPr lang="en-US" sz="1600" kern="1200" dirty="0"/>
            <a:t> Data Processing</a:t>
          </a:r>
        </a:p>
      </dsp:txBody>
      <dsp:txXfrm>
        <a:off x="3751780" y="1112963"/>
        <a:ext cx="1067466" cy="711644"/>
      </dsp:txXfrm>
    </dsp:sp>
    <dsp:sp modelId="{2A715B61-3450-D341-AB09-32421C84F332}">
      <dsp:nvSpPr>
        <dsp:cNvPr id="0" name=""/>
        <dsp:cNvSpPr/>
      </dsp:nvSpPr>
      <dsp:spPr>
        <a:xfrm>
          <a:off x="4925993" y="1112963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Olink</a:t>
          </a:r>
          <a:r>
            <a:rPr lang="en-US" sz="1600" kern="1200" dirty="0"/>
            <a:t> Data Processing</a:t>
          </a:r>
        </a:p>
      </dsp:txBody>
      <dsp:txXfrm>
        <a:off x="5281815" y="1112963"/>
        <a:ext cx="1067466" cy="711644"/>
      </dsp:txXfrm>
    </dsp:sp>
    <dsp:sp modelId="{C2D029ED-090B-8C49-8556-58AC578A40FB}">
      <dsp:nvSpPr>
        <dsp:cNvPr id="0" name=""/>
        <dsp:cNvSpPr/>
      </dsp:nvSpPr>
      <dsp:spPr>
        <a:xfrm>
          <a:off x="1073" y="2017523"/>
          <a:ext cx="2143506" cy="8574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Association Testing &amp; Multiplexing</a:t>
          </a:r>
        </a:p>
      </dsp:txBody>
      <dsp:txXfrm>
        <a:off x="429774" y="2017523"/>
        <a:ext cx="1286104" cy="857402"/>
      </dsp:txXfrm>
    </dsp:sp>
    <dsp:sp modelId="{3E504C8F-5638-0A40-9892-6490CF9984EF}">
      <dsp:nvSpPr>
        <dsp:cNvPr id="0" name=""/>
        <dsp:cNvSpPr/>
      </dsp:nvSpPr>
      <dsp:spPr>
        <a:xfrm>
          <a:off x="1865923" y="2090402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Association Testing</a:t>
          </a:r>
        </a:p>
      </dsp:txBody>
      <dsp:txXfrm>
        <a:off x="2221745" y="2090402"/>
        <a:ext cx="1067466" cy="711644"/>
      </dsp:txXfrm>
    </dsp:sp>
    <dsp:sp modelId="{9230609D-51F6-6648-ACF1-F6BD726FA134}">
      <dsp:nvSpPr>
        <dsp:cNvPr id="0" name=""/>
        <dsp:cNvSpPr/>
      </dsp:nvSpPr>
      <dsp:spPr>
        <a:xfrm>
          <a:off x="3395958" y="2090402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2090402"/>
        <a:ext cx="1067466" cy="711644"/>
      </dsp:txXfrm>
    </dsp:sp>
    <dsp:sp modelId="{61BAC016-C0F5-4143-8E3B-76C55698C316}">
      <dsp:nvSpPr>
        <dsp:cNvPr id="0" name=""/>
        <dsp:cNvSpPr/>
      </dsp:nvSpPr>
      <dsp:spPr>
        <a:xfrm>
          <a:off x="4925993" y="2090402"/>
          <a:ext cx="1779110" cy="71164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</a:t>
          </a:r>
          <a:r>
            <a:rPr lang="en-US" sz="1600" kern="1200" baseline="0" dirty="0"/>
            <a:t> Comparison Correction</a:t>
          </a:r>
          <a:endParaRPr lang="en-US" sz="1600" kern="1200" dirty="0"/>
        </a:p>
      </dsp:txBody>
      <dsp:txXfrm>
        <a:off x="5281815" y="2090402"/>
        <a:ext cx="1067466" cy="711644"/>
      </dsp:txXfrm>
    </dsp:sp>
    <dsp:sp modelId="{0A50791F-9321-EA42-B7BC-A9922C59F5B5}">
      <dsp:nvSpPr>
        <dsp:cNvPr id="0" name=""/>
        <dsp:cNvSpPr/>
      </dsp:nvSpPr>
      <dsp:spPr>
        <a:xfrm>
          <a:off x="6456028" y="2090402"/>
          <a:ext cx="1779110" cy="71164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6811850" y="2090402"/>
        <a:ext cx="1067466" cy="711644"/>
      </dsp:txXfrm>
    </dsp:sp>
    <dsp:sp modelId="{AB45AAB2-C762-2E4E-B267-B36430E44B40}">
      <dsp:nvSpPr>
        <dsp:cNvPr id="0" name=""/>
        <dsp:cNvSpPr/>
      </dsp:nvSpPr>
      <dsp:spPr>
        <a:xfrm>
          <a:off x="1073" y="2994962"/>
          <a:ext cx="2143506" cy="8574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pQTLs</a:t>
          </a:r>
          <a:endParaRPr lang="en-US" sz="1900" kern="1200" dirty="0"/>
        </a:p>
      </dsp:txBody>
      <dsp:txXfrm>
        <a:off x="429774" y="2994962"/>
        <a:ext cx="1286104" cy="857402"/>
      </dsp:txXfrm>
    </dsp:sp>
    <dsp:sp modelId="{AE3BAF59-5F09-C64A-83C7-8BB1357A3581}">
      <dsp:nvSpPr>
        <dsp:cNvPr id="0" name=""/>
        <dsp:cNvSpPr/>
      </dsp:nvSpPr>
      <dsp:spPr>
        <a:xfrm>
          <a:off x="1865923" y="3067841"/>
          <a:ext cx="1779110" cy="71164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Cis and Trans </a:t>
          </a:r>
          <a:r>
            <a:rPr lang="en-US" sz="1600" kern="1200" dirty="0" err="1"/>
            <a:t>pQTLs</a:t>
          </a:r>
          <a:endParaRPr lang="en-US" sz="1600" kern="1200" dirty="0"/>
        </a:p>
      </dsp:txBody>
      <dsp:txXfrm>
        <a:off x="2221745" y="3067841"/>
        <a:ext cx="1067466" cy="711644"/>
      </dsp:txXfrm>
    </dsp:sp>
    <dsp:sp modelId="{E1881AA5-93E1-FD45-88E1-D4685CD13D41}">
      <dsp:nvSpPr>
        <dsp:cNvPr id="0" name=""/>
        <dsp:cNvSpPr/>
      </dsp:nvSpPr>
      <dsp:spPr>
        <a:xfrm>
          <a:off x="3395958" y="3067841"/>
          <a:ext cx="1779110" cy="71164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Hands-On</a:t>
          </a:r>
        </a:p>
      </dsp:txBody>
      <dsp:txXfrm>
        <a:off x="3751780" y="3067841"/>
        <a:ext cx="1067466" cy="711644"/>
      </dsp:txXfrm>
    </dsp:sp>
    <dsp:sp modelId="{3180FF60-050E-DF48-ABCF-B64379D7F4E9}">
      <dsp:nvSpPr>
        <dsp:cNvPr id="0" name=""/>
        <dsp:cNvSpPr/>
      </dsp:nvSpPr>
      <dsp:spPr>
        <a:xfrm>
          <a:off x="4925993" y="3067841"/>
          <a:ext cx="1779110" cy="711644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5281815" y="3067841"/>
        <a:ext cx="1067466" cy="7116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2207" y="209063"/>
          <a:ext cx="3410306" cy="13641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Intro to Proteomics</a:t>
          </a:r>
        </a:p>
      </dsp:txBody>
      <dsp:txXfrm>
        <a:off x="684268" y="209063"/>
        <a:ext cx="2046184" cy="1364122"/>
      </dsp:txXfrm>
    </dsp:sp>
    <dsp:sp modelId="{91593E66-40D5-D44A-8E97-74E170D53052}">
      <dsp:nvSpPr>
        <dsp:cNvPr id="0" name=""/>
        <dsp:cNvSpPr/>
      </dsp:nvSpPr>
      <dsp:spPr>
        <a:xfrm>
          <a:off x="2969173" y="325013"/>
          <a:ext cx="2830554" cy="1132221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Aptamer vs. Antibody Proteomics</a:t>
          </a:r>
        </a:p>
      </dsp:txBody>
      <dsp:txXfrm>
        <a:off x="3535284" y="325013"/>
        <a:ext cx="1698333" cy="1132221"/>
      </dsp:txXfrm>
    </dsp:sp>
    <dsp:sp modelId="{D429F02E-8F1D-B64E-ACF0-D351269BB2C9}">
      <dsp:nvSpPr>
        <dsp:cNvPr id="0" name=""/>
        <dsp:cNvSpPr/>
      </dsp:nvSpPr>
      <dsp:spPr>
        <a:xfrm>
          <a:off x="5403450" y="325013"/>
          <a:ext cx="2830554" cy="1132221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Somalogic</a:t>
          </a:r>
          <a:r>
            <a:rPr lang="en-US" sz="2300" kern="1200" dirty="0"/>
            <a:t> Data Processing</a:t>
          </a:r>
        </a:p>
      </dsp:txBody>
      <dsp:txXfrm>
        <a:off x="5969561" y="325013"/>
        <a:ext cx="1698333" cy="1132221"/>
      </dsp:txXfrm>
    </dsp:sp>
    <dsp:sp modelId="{C2D029ED-090B-8C49-8556-58AC578A40FB}">
      <dsp:nvSpPr>
        <dsp:cNvPr id="0" name=""/>
        <dsp:cNvSpPr/>
      </dsp:nvSpPr>
      <dsp:spPr>
        <a:xfrm>
          <a:off x="2207" y="1764163"/>
          <a:ext cx="3410306" cy="13641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Multiplexing</a:t>
          </a:r>
        </a:p>
      </dsp:txBody>
      <dsp:txXfrm>
        <a:off x="684268" y="1764163"/>
        <a:ext cx="2046184" cy="1364122"/>
      </dsp:txXfrm>
    </dsp:sp>
    <dsp:sp modelId="{3E504C8F-5638-0A40-9892-6490CF9984EF}">
      <dsp:nvSpPr>
        <dsp:cNvPr id="0" name=""/>
        <dsp:cNvSpPr/>
      </dsp:nvSpPr>
      <dsp:spPr>
        <a:xfrm>
          <a:off x="2969173" y="1880113"/>
          <a:ext cx="2830554" cy="1132221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Multiple</a:t>
          </a:r>
          <a:r>
            <a:rPr lang="en-US" sz="2300" kern="1200" baseline="0" dirty="0"/>
            <a:t> Comparison Correction</a:t>
          </a:r>
          <a:endParaRPr lang="en-US" sz="2300" kern="1200" dirty="0"/>
        </a:p>
      </dsp:txBody>
      <dsp:txXfrm>
        <a:off x="3535284" y="1880113"/>
        <a:ext cx="1698333" cy="1132221"/>
      </dsp:txXfrm>
    </dsp:sp>
    <dsp:sp modelId="{0A50791F-9321-EA42-B7BC-A9922C59F5B5}">
      <dsp:nvSpPr>
        <dsp:cNvPr id="0" name=""/>
        <dsp:cNvSpPr/>
      </dsp:nvSpPr>
      <dsp:spPr>
        <a:xfrm>
          <a:off x="5403450" y="1880113"/>
          <a:ext cx="2830554" cy="1132221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Pathway Enrichment Analysis (PEA)</a:t>
          </a:r>
        </a:p>
      </dsp:txBody>
      <dsp:txXfrm>
        <a:off x="5969561" y="1880113"/>
        <a:ext cx="1698333" cy="1132221"/>
      </dsp:txXfrm>
    </dsp:sp>
    <dsp:sp modelId="{AB45AAB2-C762-2E4E-B267-B36430E44B40}">
      <dsp:nvSpPr>
        <dsp:cNvPr id="0" name=""/>
        <dsp:cNvSpPr/>
      </dsp:nvSpPr>
      <dsp:spPr>
        <a:xfrm>
          <a:off x="2207" y="3319262"/>
          <a:ext cx="3410306" cy="13641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Hands-On Coding</a:t>
          </a:r>
        </a:p>
      </dsp:txBody>
      <dsp:txXfrm>
        <a:off x="684268" y="3319262"/>
        <a:ext cx="2046184" cy="1364122"/>
      </dsp:txXfrm>
    </dsp:sp>
    <dsp:sp modelId="{AE3BAF59-5F09-C64A-83C7-8BB1357A3581}">
      <dsp:nvSpPr>
        <dsp:cNvPr id="0" name=""/>
        <dsp:cNvSpPr/>
      </dsp:nvSpPr>
      <dsp:spPr>
        <a:xfrm>
          <a:off x="2969173" y="3435213"/>
          <a:ext cx="2830554" cy="1132221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Filtering and QC</a:t>
          </a:r>
        </a:p>
      </dsp:txBody>
      <dsp:txXfrm>
        <a:off x="3535284" y="3435213"/>
        <a:ext cx="1698333" cy="1132221"/>
      </dsp:txXfrm>
    </dsp:sp>
    <dsp:sp modelId="{E1881AA5-93E1-FD45-88E1-D4685CD13D41}">
      <dsp:nvSpPr>
        <dsp:cNvPr id="0" name=""/>
        <dsp:cNvSpPr/>
      </dsp:nvSpPr>
      <dsp:spPr>
        <a:xfrm>
          <a:off x="5403450" y="3435213"/>
          <a:ext cx="2830554" cy="1132221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Volcano Plots and PEA</a:t>
          </a:r>
        </a:p>
      </dsp:txBody>
      <dsp:txXfrm>
        <a:off x="5969561" y="3435213"/>
        <a:ext cx="1698333" cy="11322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1CBE-35B6-BB44-BC06-1DE4CE072030}">
      <dsp:nvSpPr>
        <dsp:cNvPr id="0" name=""/>
        <dsp:cNvSpPr/>
      </dsp:nvSpPr>
      <dsp:spPr>
        <a:xfrm>
          <a:off x="2207" y="209063"/>
          <a:ext cx="3410306" cy="13641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Intro to Proteomics</a:t>
          </a:r>
        </a:p>
      </dsp:txBody>
      <dsp:txXfrm>
        <a:off x="684268" y="209063"/>
        <a:ext cx="2046184" cy="1364122"/>
      </dsp:txXfrm>
    </dsp:sp>
    <dsp:sp modelId="{91593E66-40D5-D44A-8E97-74E170D53052}">
      <dsp:nvSpPr>
        <dsp:cNvPr id="0" name=""/>
        <dsp:cNvSpPr/>
      </dsp:nvSpPr>
      <dsp:spPr>
        <a:xfrm>
          <a:off x="2969173" y="325013"/>
          <a:ext cx="2830554" cy="1132221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Aptamer vs. Antibody Proteomics</a:t>
          </a:r>
        </a:p>
      </dsp:txBody>
      <dsp:txXfrm>
        <a:off x="3535284" y="325013"/>
        <a:ext cx="1698333" cy="1132221"/>
      </dsp:txXfrm>
    </dsp:sp>
    <dsp:sp modelId="{D429F02E-8F1D-B64E-ACF0-D351269BB2C9}">
      <dsp:nvSpPr>
        <dsp:cNvPr id="0" name=""/>
        <dsp:cNvSpPr/>
      </dsp:nvSpPr>
      <dsp:spPr>
        <a:xfrm>
          <a:off x="5403450" y="325013"/>
          <a:ext cx="2830554" cy="1132221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Somalogic</a:t>
          </a:r>
          <a:r>
            <a:rPr lang="en-US" sz="2300" kern="1200" dirty="0"/>
            <a:t> Data Processing</a:t>
          </a:r>
        </a:p>
      </dsp:txBody>
      <dsp:txXfrm>
        <a:off x="5969561" y="325013"/>
        <a:ext cx="1698333" cy="1132221"/>
      </dsp:txXfrm>
    </dsp:sp>
    <dsp:sp modelId="{C2D029ED-090B-8C49-8556-58AC578A40FB}">
      <dsp:nvSpPr>
        <dsp:cNvPr id="0" name=""/>
        <dsp:cNvSpPr/>
      </dsp:nvSpPr>
      <dsp:spPr>
        <a:xfrm>
          <a:off x="2207" y="1764163"/>
          <a:ext cx="3410306" cy="13641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Multiplexing</a:t>
          </a:r>
        </a:p>
      </dsp:txBody>
      <dsp:txXfrm>
        <a:off x="684268" y="1764163"/>
        <a:ext cx="2046184" cy="1364122"/>
      </dsp:txXfrm>
    </dsp:sp>
    <dsp:sp modelId="{3E504C8F-5638-0A40-9892-6490CF9984EF}">
      <dsp:nvSpPr>
        <dsp:cNvPr id="0" name=""/>
        <dsp:cNvSpPr/>
      </dsp:nvSpPr>
      <dsp:spPr>
        <a:xfrm>
          <a:off x="2969173" y="1880113"/>
          <a:ext cx="2830554" cy="1132221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Multiple</a:t>
          </a:r>
          <a:r>
            <a:rPr lang="en-US" sz="2300" kern="1200" baseline="0" dirty="0"/>
            <a:t> Comparison Correction</a:t>
          </a:r>
          <a:endParaRPr lang="en-US" sz="2300" kern="1200" dirty="0"/>
        </a:p>
      </dsp:txBody>
      <dsp:txXfrm>
        <a:off x="3535284" y="1880113"/>
        <a:ext cx="1698333" cy="1132221"/>
      </dsp:txXfrm>
    </dsp:sp>
    <dsp:sp modelId="{0A50791F-9321-EA42-B7BC-A9922C59F5B5}">
      <dsp:nvSpPr>
        <dsp:cNvPr id="0" name=""/>
        <dsp:cNvSpPr/>
      </dsp:nvSpPr>
      <dsp:spPr>
        <a:xfrm>
          <a:off x="5403450" y="1880113"/>
          <a:ext cx="2830554" cy="1132221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Pathway Enrichment Analysis (PEA)</a:t>
          </a:r>
        </a:p>
      </dsp:txBody>
      <dsp:txXfrm>
        <a:off x="5969561" y="1880113"/>
        <a:ext cx="1698333" cy="1132221"/>
      </dsp:txXfrm>
    </dsp:sp>
    <dsp:sp modelId="{AB45AAB2-C762-2E4E-B267-B36430E44B40}">
      <dsp:nvSpPr>
        <dsp:cNvPr id="0" name=""/>
        <dsp:cNvSpPr/>
      </dsp:nvSpPr>
      <dsp:spPr>
        <a:xfrm>
          <a:off x="2207" y="3319262"/>
          <a:ext cx="3410306" cy="13641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Hands-On Coding</a:t>
          </a:r>
        </a:p>
      </dsp:txBody>
      <dsp:txXfrm>
        <a:off x="684268" y="3319262"/>
        <a:ext cx="2046184" cy="1364122"/>
      </dsp:txXfrm>
    </dsp:sp>
    <dsp:sp modelId="{AE3BAF59-5F09-C64A-83C7-8BB1357A3581}">
      <dsp:nvSpPr>
        <dsp:cNvPr id="0" name=""/>
        <dsp:cNvSpPr/>
      </dsp:nvSpPr>
      <dsp:spPr>
        <a:xfrm>
          <a:off x="2969173" y="3435213"/>
          <a:ext cx="2830554" cy="1132221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Filtering and QC</a:t>
          </a:r>
        </a:p>
      </dsp:txBody>
      <dsp:txXfrm>
        <a:off x="3535284" y="3435213"/>
        <a:ext cx="1698333" cy="1132221"/>
      </dsp:txXfrm>
    </dsp:sp>
    <dsp:sp modelId="{E1881AA5-93E1-FD45-88E1-D4685CD13D41}">
      <dsp:nvSpPr>
        <dsp:cNvPr id="0" name=""/>
        <dsp:cNvSpPr/>
      </dsp:nvSpPr>
      <dsp:spPr>
        <a:xfrm>
          <a:off x="5403450" y="3435213"/>
          <a:ext cx="2830554" cy="1132221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Volcano Plots and PEA</a:t>
          </a:r>
        </a:p>
      </dsp:txBody>
      <dsp:txXfrm>
        <a:off x="5969561" y="3435213"/>
        <a:ext cx="1698333" cy="1132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05/08/2025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take a minute or two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57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ELISA = Enzyme linked immunosorbent assay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10 minutes? Slow Down if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84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Should be around 15 minutes?</a:t>
            </a:r>
          </a:p>
          <a:p>
            <a:endParaRPr lang="en-CA" dirty="0"/>
          </a:p>
          <a:p>
            <a:r>
              <a:rPr lang="en-CA" dirty="0"/>
              <a:t>Give them 3 minutes to get the files set up R, etc. etc.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00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22 min? maybe 25?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42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Q1 vs Q4 Age p-value = 2.111e-05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df$Sex</a:t>
            </a:r>
            <a:r>
              <a:rPr lang="en-CA" dirty="0"/>
              <a:t> and df$quartile104</a:t>
            </a:r>
          </a:p>
          <a:p>
            <a:r>
              <a:rPr lang="en-CA" dirty="0"/>
              <a:t>X-squared = 14.997, </a:t>
            </a:r>
            <a:r>
              <a:rPr lang="en-CA" dirty="0" err="1"/>
              <a:t>df</a:t>
            </a:r>
            <a:r>
              <a:rPr lang="en-CA" dirty="0"/>
              <a:t> = 3, p-value = 0.001819</a:t>
            </a:r>
          </a:p>
          <a:p>
            <a:endParaRPr lang="en-CA" dirty="0"/>
          </a:p>
          <a:p>
            <a:r>
              <a:rPr lang="en-CA" dirty="0"/>
              <a:t>data:  </a:t>
            </a:r>
            <a:r>
              <a:rPr lang="en-CA" dirty="0" err="1"/>
              <a:t>df_test$Sex</a:t>
            </a:r>
            <a:r>
              <a:rPr lang="en-CA" dirty="0"/>
              <a:t> and df_test$quartile104</a:t>
            </a:r>
          </a:p>
          <a:p>
            <a:r>
              <a:rPr lang="en-CA" dirty="0"/>
              <a:t>X-squared = 11.141, </a:t>
            </a:r>
            <a:r>
              <a:rPr lang="en-CA" dirty="0" err="1"/>
              <a:t>df</a:t>
            </a:r>
            <a:r>
              <a:rPr lang="en-CA" dirty="0"/>
              <a:t> = 1, p-value = 0.0008443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 value for Sex is 4.37e-05 and </a:t>
            </a:r>
            <a:r>
              <a:rPr lang="en-CA" dirty="0" err="1"/>
              <a:t>coeff</a:t>
            </a:r>
            <a:r>
              <a:rPr lang="en-CA"/>
              <a:t> is -0.627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02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>
                <a:latin typeface="+mj-lt"/>
              </a:rPr>
              <a:t>Mission</a:t>
            </a:r>
            <a:r>
              <a:rPr lang="en-CA" sz="2002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r>
              <a:rPr lang="en-CA" sz="1800">
                <a:latin typeface="+mj-lt"/>
              </a:rPr>
              <a:t>https://www.mcgill.ca/</a:t>
            </a:r>
            <a:r>
              <a:rPr lang="en-CA" sz="1800" err="1">
                <a:latin typeface="+mj-lt"/>
              </a:rPr>
              <a:t>micm</a:t>
            </a:r>
            <a:endParaRPr lang="en-CA" sz="1800">
              <a:latin typeface="+mj-lt"/>
            </a:endParaRPr>
          </a:p>
          <a:p>
            <a:endParaRPr lang="en-CA" sz="2002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mailto:workshop-micm@mcgill.c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548" y="2582090"/>
            <a:ext cx="5172904" cy="170358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Helvetica"/>
                <a:cs typeface="Helvetica"/>
              </a:rPr>
              <a:t>Proteogenomics</a:t>
            </a:r>
            <a:endParaRPr lang="en-CA" dirty="0">
              <a:latin typeface="Helvetica" pitchFamily="2" charset="0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E6C04-4051-B883-0FFD-0C104B795BCE}"/>
              </a:ext>
            </a:extLst>
          </p:cNvPr>
          <p:cNvSpPr txBox="1"/>
          <p:nvPr/>
        </p:nvSpPr>
        <p:spPr>
          <a:xfrm>
            <a:off x="165136" y="5830349"/>
            <a:ext cx="39730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Workshop Lead: Thomas Zheng </a:t>
            </a:r>
            <a:endParaRPr lang="en-CA" dirty="0">
              <a:latin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7BC4C-E4DD-4EF8-4690-732D69EB13AE}"/>
              </a:ext>
            </a:extLst>
          </p:cNvPr>
          <p:cNvSpPr txBox="1"/>
          <p:nvPr/>
        </p:nvSpPr>
        <p:spPr>
          <a:xfrm>
            <a:off x="165136" y="6199681"/>
            <a:ext cx="28694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>
                <a:latin typeface="Helvetica Light"/>
              </a:rPr>
              <a:t>Date: August 12</a:t>
            </a:r>
            <a:r>
              <a:rPr lang="en-CA" sz="1800" baseline="30000" dirty="0">
                <a:latin typeface="Helvetica Light"/>
              </a:rPr>
              <a:t>th</a:t>
            </a:r>
            <a:r>
              <a:rPr lang="en-CA" sz="1800" dirty="0">
                <a:latin typeface="Helvetica Light"/>
              </a:rPr>
              <a:t>, 2025</a:t>
            </a:r>
            <a:endParaRPr lang="en-CA" sz="18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C318-7623-53F6-D620-3D797254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outer structure of a protein is dependent on the tertiary structure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EE50594-5A52-B450-B2BF-3399B22A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1734231"/>
            <a:ext cx="7805057" cy="429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51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9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4CE57E-2627-5A50-8DF6-B8061D645F3B}"/>
              </a:ext>
            </a:extLst>
          </p:cNvPr>
          <p:cNvSpPr/>
          <p:nvPr/>
        </p:nvSpPr>
        <p:spPr>
          <a:xfrm>
            <a:off x="283027" y="2737534"/>
            <a:ext cx="2884714" cy="3653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69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8BAA-1D76-D874-16B6-F85676E8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ELISA/Small-Scale Antibody Protein Analysis</a:t>
            </a:r>
          </a:p>
        </p:txBody>
      </p:sp>
      <p:pic>
        <p:nvPicPr>
          <p:cNvPr id="4098" name="Picture 2" descr="Antibodies">
            <a:extLst>
              <a:ext uri="{FF2B5EF4-FFF2-40B4-BE49-F238E27FC236}">
                <a16:creationId xmlns:a16="http://schemas.microsoft.com/office/drawing/2014/main" id="{082C3A90-7B85-3A05-95AC-50BDE7A19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7" y="2787649"/>
            <a:ext cx="3913414" cy="26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urmodics - Guide To Detecting Proteins: ELISA">
            <a:extLst>
              <a:ext uri="{FF2B5EF4-FFF2-40B4-BE49-F238E27FC236}">
                <a16:creationId xmlns:a16="http://schemas.microsoft.com/office/drawing/2014/main" id="{98F9F4EE-C23F-5E5A-1196-626B6847D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5" r="53494"/>
          <a:stretch/>
        </p:blipFill>
        <p:spPr bwMode="auto">
          <a:xfrm>
            <a:off x="4572000" y="2250028"/>
            <a:ext cx="3913414" cy="370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5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no 2: Size comparison between biological species and different... |  Download Scientific Diagram">
            <a:extLst>
              <a:ext uri="{FF2B5EF4-FFF2-40B4-BE49-F238E27FC236}">
                <a16:creationId xmlns:a16="http://schemas.microsoft.com/office/drawing/2014/main" id="{C9D2108C-7873-7817-FFF1-8C95E328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455964"/>
            <a:ext cx="6794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DAF31-46E2-721F-45B8-CCDFEF7E1B86}"/>
              </a:ext>
            </a:extLst>
          </p:cNvPr>
          <p:cNvSpPr txBox="1"/>
          <p:nvPr/>
        </p:nvSpPr>
        <p:spPr>
          <a:xfrm>
            <a:off x="337457" y="1455964"/>
            <a:ext cx="3723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Antibodies are big!</a:t>
            </a:r>
          </a:p>
        </p:txBody>
      </p:sp>
    </p:spTree>
    <p:extLst>
      <p:ext uri="{BB962C8B-B14F-4D97-AF65-F5344CB8AC3E}">
        <p14:creationId xmlns:p14="http://schemas.microsoft.com/office/powerpoint/2010/main" val="148742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9DF4C2-9F91-C247-C156-E5421D946194}"/>
              </a:ext>
            </a:extLst>
          </p:cNvPr>
          <p:cNvSpPr/>
          <p:nvPr/>
        </p:nvSpPr>
        <p:spPr>
          <a:xfrm>
            <a:off x="3178170" y="2719861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87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C8F4-9252-D6FD-BD15-8E5E6E6F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Mass Spec.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63DB-97E2-7E2D-2994-1D497C15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 could host an entire workshop on just MS Proteomics</a:t>
            </a:r>
          </a:p>
          <a:p>
            <a:endParaRPr lang="en-CA" dirty="0"/>
          </a:p>
          <a:p>
            <a:r>
              <a:rPr lang="en-CA" dirty="0"/>
              <a:t>Samples can be identified by extremely accurate mass spectra</a:t>
            </a:r>
          </a:p>
          <a:p>
            <a:endParaRPr lang="en-CA" dirty="0"/>
          </a:p>
          <a:p>
            <a:r>
              <a:rPr lang="en-CA" dirty="0"/>
              <a:t>We have MALDI-MS, ESI-MS, AP-MS, MS/MS, HPLC-MS/MS, </a:t>
            </a: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endParaRPr lang="en-CA" dirty="0"/>
          </a:p>
          <a:p>
            <a:r>
              <a:rPr lang="en-CA" dirty="0"/>
              <a:t>The most similar MS to the other assays is MS/MS</a:t>
            </a:r>
          </a:p>
        </p:txBody>
      </p:sp>
    </p:spTree>
    <p:extLst>
      <p:ext uri="{BB962C8B-B14F-4D97-AF65-F5344CB8AC3E}">
        <p14:creationId xmlns:p14="http://schemas.microsoft.com/office/powerpoint/2010/main" val="366330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9B82-1F7F-2B46-A033-796EA982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Tandem MS (MS/MS or MS</a:t>
            </a:r>
            <a:r>
              <a:rPr lang="en-CA" baseline="30000" dirty="0"/>
              <a:t>2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B4C6-E8AA-7776-C0CB-1CFD567E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Used to determine the proteomic composition of the sample</a:t>
            </a:r>
          </a:p>
          <a:p>
            <a:endParaRPr lang="en-CA" dirty="0"/>
          </a:p>
          <a:p>
            <a:r>
              <a:rPr lang="en-CA" dirty="0"/>
              <a:t>Can even find mutations, PTMs, and non-protein molecules </a:t>
            </a:r>
          </a:p>
          <a:p>
            <a:endParaRPr lang="en-CA" dirty="0"/>
          </a:p>
          <a:p>
            <a:r>
              <a:rPr lang="en-CA" dirty="0"/>
              <a:t>Limited to isotopic or barcode multiplexing</a:t>
            </a:r>
          </a:p>
        </p:txBody>
      </p:sp>
    </p:spTree>
    <p:extLst>
      <p:ext uri="{BB962C8B-B14F-4D97-AF65-F5344CB8AC3E}">
        <p14:creationId xmlns:p14="http://schemas.microsoft.com/office/powerpoint/2010/main" val="56568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7FCB8A-5A65-EAD0-3BF2-6BF6E4A4C3C6}"/>
              </a:ext>
            </a:extLst>
          </p:cNvPr>
          <p:cNvSpPr/>
          <p:nvPr/>
        </p:nvSpPr>
        <p:spPr>
          <a:xfrm>
            <a:off x="6052455" y="2712592"/>
            <a:ext cx="2884714" cy="3696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48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BA7D-1594-EE6B-6BB6-BD748EA0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Affinity-based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CF15-8D40-7ADE-D955-2B04194DB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3279321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Olink</a:t>
            </a:r>
            <a:endParaRPr lang="en-US" dirty="0"/>
          </a:p>
          <a:p>
            <a:r>
              <a:rPr lang="en-US" dirty="0"/>
              <a:t>Antibody-based</a:t>
            </a:r>
          </a:p>
          <a:p>
            <a:r>
              <a:rPr lang="en-US" dirty="0"/>
              <a:t>PEA -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05E06D-E7C6-89B9-7FEF-EACECEC597AF}"/>
              </a:ext>
            </a:extLst>
          </p:cNvPr>
          <p:cNvCxnSpPr>
            <a:stCxn id="2" idx="2"/>
          </p:cNvCxnSpPr>
          <p:nvPr/>
        </p:nvCxnSpPr>
        <p:spPr>
          <a:xfrm>
            <a:off x="4572000" y="1690688"/>
            <a:ext cx="0" cy="4372655"/>
          </a:xfrm>
          <a:prstGeom prst="line">
            <a:avLst/>
          </a:prstGeom>
          <a:ln w="12700">
            <a:solidFill>
              <a:schemeClr val="tx1"/>
            </a:solidFill>
            <a:headEnd w="sm" len="sm"/>
            <a:tailEnd w="sm" len="lg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391D53-D949-059E-D8F0-58BCC288F37E}"/>
              </a:ext>
            </a:extLst>
          </p:cNvPr>
          <p:cNvSpPr txBox="1">
            <a:spLocks/>
          </p:cNvSpPr>
          <p:nvPr/>
        </p:nvSpPr>
        <p:spPr>
          <a:xfrm>
            <a:off x="4776107" y="1825627"/>
            <a:ext cx="3279321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Somalogic</a:t>
            </a:r>
            <a:endParaRPr lang="en-US" dirty="0"/>
          </a:p>
          <a:p>
            <a:r>
              <a:rPr lang="en-US" dirty="0"/>
              <a:t>Aptamer-based</a:t>
            </a:r>
          </a:p>
          <a:p>
            <a:r>
              <a:rPr lang="en-US" dirty="0" err="1"/>
              <a:t>SOMAmer</a:t>
            </a:r>
            <a:r>
              <a:rPr lang="en-US" dirty="0"/>
              <a:t> - system</a:t>
            </a:r>
          </a:p>
        </p:txBody>
      </p:sp>
      <p:pic>
        <p:nvPicPr>
          <p:cNvPr id="9" name="Picture 8" descr="A blue molecule structure&#10;&#10;Description automatically generated with medium confidence">
            <a:extLst>
              <a:ext uri="{FF2B5EF4-FFF2-40B4-BE49-F238E27FC236}">
                <a16:creationId xmlns:a16="http://schemas.microsoft.com/office/drawing/2014/main" id="{1F88C5A6-CD16-18E3-0418-BBC12E17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85947"/>
            <a:ext cx="3152346" cy="2491015"/>
          </a:xfrm>
          <a:prstGeom prst="rect">
            <a:avLst/>
          </a:prstGeom>
        </p:spPr>
      </p:pic>
      <p:pic>
        <p:nvPicPr>
          <p:cNvPr id="11" name="Picture 10" descr="A structure of a molecule&#10;&#10;Description automatically generated">
            <a:extLst>
              <a:ext uri="{FF2B5EF4-FFF2-40B4-BE49-F238E27FC236}">
                <a16:creationId xmlns:a16="http://schemas.microsoft.com/office/drawing/2014/main" id="{2B557F04-30E8-1663-37D2-B5A70D5B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93" y="3685947"/>
            <a:ext cx="3670300" cy="2400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CCC08-5C95-DC4A-9B7A-5651DC9E5B95}"/>
              </a:ext>
            </a:extLst>
          </p:cNvPr>
          <p:cNvSpPr txBox="1"/>
          <p:nvPr/>
        </p:nvSpPr>
        <p:spPr>
          <a:xfrm>
            <a:off x="-1" y="6368144"/>
            <a:ext cx="445225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Images from </a:t>
            </a:r>
            <a:r>
              <a:rPr lang="en-CA" dirty="0" err="1"/>
              <a:t>Somalogic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884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12D43-9137-DB7C-570B-E48AB230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4887" y="5357337"/>
            <a:ext cx="3224152" cy="1266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1800" dirty="0"/>
              <a:t>Location: 550 Sherbrooke Street, Montreal, Quebec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2A9C4-6F5B-9A18-012E-5626D25E3582}"/>
              </a:ext>
            </a:extLst>
          </p:cNvPr>
          <p:cNvSpPr txBox="1"/>
          <p:nvPr/>
        </p:nvSpPr>
        <p:spPr>
          <a:xfrm>
            <a:off x="1179181" y="1488185"/>
            <a:ext cx="67929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 u="sng">
                <a:latin typeface="Helvetica" pitchFamily="2" charset="0"/>
              </a:rPr>
              <a:t>Mission statement:</a:t>
            </a:r>
            <a:r>
              <a:rPr lang="en-CA" sz="1800">
                <a:latin typeface="Helvetica" pitchFamily="2" charset="0"/>
              </a:rPr>
              <a:t> d</a:t>
            </a:r>
            <a:r>
              <a:rPr lang="en-CA" sz="1800" b="0" i="0">
                <a:solidFill>
                  <a:srgbClr val="000000"/>
                </a:solidFill>
                <a:effectLst/>
                <a:latin typeface="Helvetica" pitchFamily="2" charset="0"/>
                <a:cs typeface="Calibri"/>
              </a:rPr>
              <a:t>eliver quality workshops designed to help biomedical researchers develop the skills they need to succeed.</a:t>
            </a:r>
            <a:endParaRPr lang="en-CA" sz="1800">
              <a:latin typeface="Helvetica" pitchFamily="2" charset="0"/>
              <a:cs typeface="Calibri"/>
            </a:endParaRPr>
          </a:p>
        </p:txBody>
      </p:sp>
      <p:pic>
        <p:nvPicPr>
          <p:cNvPr id="10" name="Picture 9" descr="A logo with a letter m&#10;&#10;Description automatically generated">
            <a:extLst>
              <a:ext uri="{FF2B5EF4-FFF2-40B4-BE49-F238E27FC236}">
                <a16:creationId xmlns:a16="http://schemas.microsoft.com/office/drawing/2014/main" id="{E494228A-9E5D-1800-FDEC-76055661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83" y="123976"/>
            <a:ext cx="3995634" cy="964279"/>
          </a:xfrm>
          <a:prstGeom prst="rect">
            <a:avLst/>
          </a:prstGeom>
        </p:spPr>
      </p:pic>
      <p:pic>
        <p:nvPicPr>
          <p:cNvPr id="12" name="Picture 11" descr="A qr code with black squares&#10;&#10;Description automatically generated">
            <a:extLst>
              <a:ext uri="{FF2B5EF4-FFF2-40B4-BE49-F238E27FC236}">
                <a16:creationId xmlns:a16="http://schemas.microsoft.com/office/drawing/2014/main" id="{333BAB40-358F-BE60-7494-578A1971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80" y="2808275"/>
            <a:ext cx="2203814" cy="2203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C1E59-2F37-F73C-4DFA-8971D19A54AE}"/>
              </a:ext>
            </a:extLst>
          </p:cNvPr>
          <p:cNvSpPr txBox="1"/>
          <p:nvPr/>
        </p:nvSpPr>
        <p:spPr>
          <a:xfrm>
            <a:off x="4373913" y="5288330"/>
            <a:ext cx="46322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800"/>
              <a:t>Scan the QR code to sign up </a:t>
            </a:r>
          </a:p>
          <a:p>
            <a:pPr algn="ctr"/>
            <a:r>
              <a:rPr lang="en-CA" sz="1800"/>
              <a:t>for our </a:t>
            </a:r>
            <a:r>
              <a:rPr lang="en-CA" sz="1800" b="1"/>
              <a:t>mailing list</a:t>
            </a:r>
            <a:endParaRPr lang="en-CA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D0C58-4777-B836-81EE-F027A53CFFAF}"/>
              </a:ext>
            </a:extLst>
          </p:cNvPr>
          <p:cNvSpPr txBox="1"/>
          <p:nvPr/>
        </p:nvSpPr>
        <p:spPr>
          <a:xfrm>
            <a:off x="2574183" y="6243368"/>
            <a:ext cx="459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800"/>
              <a:t>Contact: </a:t>
            </a:r>
            <a:r>
              <a:rPr lang="en-CA" sz="1800">
                <a:hlinkClick r:id="rId4"/>
              </a:rPr>
              <a:t>workshop-micm@mcgill.ca</a:t>
            </a:r>
            <a:r>
              <a:rPr lang="en-CA" sz="1800"/>
              <a:t> 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0D7302FE-4674-2672-DBA9-50C4E86C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93" y="2640892"/>
            <a:ext cx="2868491" cy="23565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426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Olink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PEA – Proximity Extension Assay</a:t>
            </a:r>
          </a:p>
          <a:p>
            <a:endParaRPr lang="en-CA" dirty="0"/>
          </a:p>
          <a:p>
            <a:r>
              <a:rPr lang="en-CA" dirty="0"/>
              <a:t>Uses two matched antibodies with complementary DNA fragments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 descr="A logo of a eye&#10;&#10;Description automatically generated with medium confidence">
            <a:extLst>
              <a:ext uri="{FF2B5EF4-FFF2-40B4-BE49-F238E27FC236}">
                <a16:creationId xmlns:a16="http://schemas.microsoft.com/office/drawing/2014/main" id="{87DFF293-B553-311B-2056-E253EC01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7429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8E5-DA89-C6D7-AE5B-02F7C3B7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</p:spPr>
        <p:txBody>
          <a:bodyPr anchor="ctr">
            <a:normAutofit/>
          </a:bodyPr>
          <a:lstStyle/>
          <a:p>
            <a:r>
              <a:rPr lang="en-CA" dirty="0" err="1"/>
              <a:t>Somalogic</a:t>
            </a:r>
            <a:endParaRPr lang="en-CA" dirty="0"/>
          </a:p>
        </p:txBody>
      </p:sp>
      <p:pic>
        <p:nvPicPr>
          <p:cNvPr id="5122" name="Picture 2" descr="Zoom in of magnified protein">
            <a:extLst>
              <a:ext uri="{FF2B5EF4-FFF2-40B4-BE49-F238E27FC236}">
                <a16:creationId xmlns:a16="http://schemas.microsoft.com/office/drawing/2014/main" id="{5A8B69AF-5ED3-8A4B-BE94-EE69A4626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0" t="2074" r="9090" b="2363"/>
          <a:stretch/>
        </p:blipFill>
        <p:spPr bwMode="auto">
          <a:xfrm>
            <a:off x="498022" y="1825627"/>
            <a:ext cx="3886200" cy="41583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7334-2C6E-0107-D73E-DDC9D8439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>
            <a:normAutofit/>
          </a:bodyPr>
          <a:lstStyle/>
          <a:p>
            <a:r>
              <a:rPr lang="en-CA" sz="2400" dirty="0" err="1"/>
              <a:t>SOMAmer</a:t>
            </a:r>
            <a:r>
              <a:rPr lang="en-CA" sz="2400" dirty="0"/>
              <a:t> – Slow Off-rate Modified Aptamer</a:t>
            </a:r>
          </a:p>
          <a:p>
            <a:endParaRPr lang="en-CA" sz="2400" dirty="0"/>
          </a:p>
          <a:p>
            <a:r>
              <a:rPr lang="en-CA" sz="2400" dirty="0"/>
              <a:t>Uses ssDNA with modified hydrophobic bases to form a binding reagent</a:t>
            </a:r>
          </a:p>
          <a:p>
            <a:endParaRPr lang="en-CA" sz="2400" dirty="0"/>
          </a:p>
          <a:p>
            <a:r>
              <a:rPr lang="en-CA" sz="2400" dirty="0"/>
              <a:t>Use a polyanionic competitor to wash off any sticky proteins </a:t>
            </a:r>
          </a:p>
        </p:txBody>
      </p:sp>
    </p:spTree>
    <p:extLst>
      <p:ext uri="{BB962C8B-B14F-4D97-AF65-F5344CB8AC3E}">
        <p14:creationId xmlns:p14="http://schemas.microsoft.com/office/powerpoint/2010/main" val="412644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6" name="Picture 2" descr="ELISA Immunoassays - Enzo">
            <a:extLst>
              <a:ext uri="{FF2B5EF4-FFF2-40B4-BE49-F238E27FC236}">
                <a16:creationId xmlns:a16="http://schemas.microsoft.com/office/drawing/2014/main" id="{0EE8575B-DB11-3715-3ECC-F0B2F832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3651990"/>
            <a:ext cx="2666093" cy="23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63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028" name="Picture 4" descr="Snapshot: What is Mass Spectrometry? - National Ataxia Foundation">
            <a:extLst>
              <a:ext uri="{FF2B5EF4-FFF2-40B4-BE49-F238E27FC236}">
                <a16:creationId xmlns:a16="http://schemas.microsoft.com/office/drawing/2014/main" id="{E9CB26F1-B2B2-D57B-8679-622A49E4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29"/>
          <a:stretch/>
        </p:blipFill>
        <p:spPr bwMode="auto">
          <a:xfrm>
            <a:off x="3513364" y="3548743"/>
            <a:ext cx="2214326" cy="253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6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  <p:pic>
        <p:nvPicPr>
          <p:cNvPr id="11" name="Picture 10" descr="A close up of a cell&#10;&#10;Description automatically generated">
            <a:extLst>
              <a:ext uri="{FF2B5EF4-FFF2-40B4-BE49-F238E27FC236}">
                <a16:creationId xmlns:a16="http://schemas.microsoft.com/office/drawing/2014/main" id="{7432D671-58BB-76C1-9992-4ED87E5D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9"/>
          <a:stretch/>
        </p:blipFill>
        <p:spPr>
          <a:xfrm>
            <a:off x="6282141" y="3548743"/>
            <a:ext cx="255641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713D-A932-5DB9-DD72-CB054DE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679A-860D-ADB4-13E2-42A97ED7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1971"/>
            <a:ext cx="7886700" cy="43513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(large-scale) study of proteins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6E38E3-9838-C739-9B69-38856A85EEC1}"/>
              </a:ext>
            </a:extLst>
          </p:cNvPr>
          <p:cNvSpPr/>
          <p:nvPr/>
        </p:nvSpPr>
        <p:spPr>
          <a:xfrm>
            <a:off x="283027" y="2737535"/>
            <a:ext cx="2884714" cy="3671199"/>
          </a:xfrm>
          <a:prstGeom prst="roundRect">
            <a:avLst>
              <a:gd name="adj" fmla="val 20818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ELISAs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Detects one or a handful of proteins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Need to know what you are looking for in advance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A36CC-437E-B4C7-C93C-FC0ABFA7E76F}"/>
              </a:ext>
            </a:extLst>
          </p:cNvPr>
          <p:cNvSpPr/>
          <p:nvPr/>
        </p:nvSpPr>
        <p:spPr>
          <a:xfrm>
            <a:off x="3167741" y="2737535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Mass spectrometry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Unbiased and very accurate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large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Not very </a:t>
            </a:r>
            <a:r>
              <a:rPr lang="en-CA" dirty="0" err="1"/>
              <a:t>scaleable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E90C4B-E190-5E4D-3A39-D9E75588E3CB}"/>
              </a:ext>
            </a:extLst>
          </p:cNvPr>
          <p:cNvSpPr/>
          <p:nvPr/>
        </p:nvSpPr>
        <p:spPr>
          <a:xfrm>
            <a:off x="6052455" y="2737534"/>
            <a:ext cx="2884714" cy="36711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Affinity based</a:t>
            </a:r>
          </a:p>
          <a:p>
            <a:pPr algn="ctr"/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Has a bias present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Requires very small volumes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CA" dirty="0"/>
              <a:t>And can detect very low amounts of protein</a:t>
            </a:r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3402-A124-67C1-E90F-78C92DA9D851}"/>
              </a:ext>
            </a:extLst>
          </p:cNvPr>
          <p:cNvSpPr txBox="1"/>
          <p:nvPr/>
        </p:nvSpPr>
        <p:spPr>
          <a:xfrm>
            <a:off x="22100" y="6408734"/>
            <a:ext cx="409605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Figure inspired by Dr. Christopher Whelan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B4E83-6CAF-392A-411A-E8960807A0D0}"/>
              </a:ext>
            </a:extLst>
          </p:cNvPr>
          <p:cNvSpPr/>
          <p:nvPr/>
        </p:nvSpPr>
        <p:spPr>
          <a:xfrm>
            <a:off x="283027" y="1912271"/>
            <a:ext cx="2884714" cy="816427"/>
          </a:xfrm>
          <a:prstGeom prst="roundRect">
            <a:avLst>
              <a:gd name="adj" fmla="val 50000"/>
            </a:avLst>
          </a:prstGeom>
          <a:solidFill>
            <a:srgbClr val="72B0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Targeted Proteomics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EA5942-5DA6-BC3B-A64E-22A9A6B54003}"/>
              </a:ext>
            </a:extLst>
          </p:cNvPr>
          <p:cNvSpPr/>
          <p:nvPr/>
        </p:nvSpPr>
        <p:spPr>
          <a:xfrm>
            <a:off x="3167741" y="1903434"/>
            <a:ext cx="5693232" cy="816427"/>
          </a:xfrm>
          <a:prstGeom prst="roundRect">
            <a:avLst>
              <a:gd name="adj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Multiplex Proteomics</a:t>
            </a:r>
          </a:p>
        </p:txBody>
      </p:sp>
    </p:spTree>
    <p:extLst>
      <p:ext uri="{BB962C8B-B14F-4D97-AF65-F5344CB8AC3E}">
        <p14:creationId xmlns:p14="http://schemas.microsoft.com/office/powerpoint/2010/main" val="17328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513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125"/>
            <a:ext cx="7886700" cy="4351335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r>
              <a:rPr lang="en-CA" dirty="0"/>
              <a:t>If a mutation changes the binding site but not the function – we can get a different result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E9CB96-C282-B0C2-6E8B-8338D161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0" b="78730"/>
          <a:stretch/>
        </p:blipFill>
        <p:spPr bwMode="auto">
          <a:xfrm>
            <a:off x="5908221" y="4021081"/>
            <a:ext cx="1371600" cy="21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08FDFDD-0AD4-0FA9-3D31-07341113B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9" r="19025" b="78181"/>
          <a:stretch/>
        </p:blipFill>
        <p:spPr bwMode="auto">
          <a:xfrm>
            <a:off x="2209799" y="4021081"/>
            <a:ext cx="2950029" cy="218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981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617-29B6-8C8C-1DCB-468D224B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are affinity-based proteomics considered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934-3006-FA84-83D7-5F5BE365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7886700" cy="4667250"/>
          </a:xfrm>
        </p:spPr>
        <p:txBody>
          <a:bodyPr/>
          <a:lstStyle/>
          <a:p>
            <a:r>
              <a:rPr lang="en-CA" dirty="0"/>
              <a:t>Dependant on a binding interaction</a:t>
            </a:r>
          </a:p>
          <a:p>
            <a:endParaRPr lang="en-CA" dirty="0"/>
          </a:p>
          <a:p>
            <a:pPr marL="0" indent="0">
              <a:buNone/>
            </a:pP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  <a:p>
            <a:r>
              <a:rPr lang="en-CA" dirty="0"/>
              <a:t>If a mutation changes the function but not the binding or expression level – we get a different result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close-up of a structure&#10;&#10;Description automatically generated">
            <a:extLst>
              <a:ext uri="{FF2B5EF4-FFF2-40B4-BE49-F238E27FC236}">
                <a16:creationId xmlns:a16="http://schemas.microsoft.com/office/drawing/2014/main" id="{A7B434DC-C1C9-C3BA-6932-3545767C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85" y="2539330"/>
            <a:ext cx="3976914" cy="24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97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A0A39-78E1-E9DB-7F2B-68F7A04B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0ADD-284F-900F-DA6B-5499CE4F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6B5F24-6CDC-8EDB-BF69-50B705AE29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15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95930-83EE-7F6D-C760-9A74DB844619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CB575577-4F62-A169-1D2D-C41131A1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39B6F-A348-BB0A-51AE-661856206CEB}"/>
              </a:ext>
            </a:extLst>
          </p:cNvPr>
          <p:cNvSpPr txBox="1"/>
          <p:nvPr/>
        </p:nvSpPr>
        <p:spPr>
          <a:xfrm>
            <a:off x="468086" y="4984952"/>
            <a:ext cx="8104414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will be partnering with the Canadian Bioinformatics Hub and </a:t>
            </a:r>
            <a:r>
              <a:rPr lang="en-CA" dirty="0" err="1"/>
              <a:t>bioinformatics.ca</a:t>
            </a:r>
            <a:r>
              <a:rPr lang="en-CA" dirty="0"/>
              <a:t> for an Intro to R bootcamp!</a:t>
            </a:r>
          </a:p>
        </p:txBody>
      </p:sp>
    </p:spTree>
    <p:extLst>
      <p:ext uri="{BB962C8B-B14F-4D97-AF65-F5344CB8AC3E}">
        <p14:creationId xmlns:p14="http://schemas.microsoft.com/office/powerpoint/2010/main" val="85618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Somalogic’s</a:t>
            </a:r>
            <a:r>
              <a:rPr lang="en-CA" dirty="0"/>
              <a:t>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Comes in the .</a:t>
            </a:r>
            <a:r>
              <a:rPr lang="en-CA" dirty="0" err="1"/>
              <a:t>adat</a:t>
            </a:r>
            <a:r>
              <a:rPr lang="en-CA" dirty="0"/>
              <a:t> format</a:t>
            </a:r>
          </a:p>
          <a:p>
            <a:endParaRPr lang="en-CA" dirty="0"/>
          </a:p>
          <a:p>
            <a:r>
              <a:rPr lang="en-CA" dirty="0"/>
              <a:t>Tab-delimited format</a:t>
            </a:r>
          </a:p>
          <a:p>
            <a:endParaRPr lang="en-CA" dirty="0"/>
          </a:p>
          <a:p>
            <a:r>
              <a:rPr lang="en-CA" dirty="0"/>
              <a:t>Constructed to be flexible and self-describing</a:t>
            </a:r>
          </a:p>
          <a:p>
            <a:endParaRPr lang="en-CA" dirty="0"/>
          </a:p>
          <a:p>
            <a:r>
              <a:rPr lang="en-CA" dirty="0"/>
              <a:t>They have the following four sections</a:t>
            </a:r>
          </a:p>
          <a:p>
            <a:pPr lvl="1"/>
            <a:r>
              <a:rPr lang="en-CA" dirty="0"/>
              <a:t>Header</a:t>
            </a:r>
          </a:p>
          <a:p>
            <a:pPr lvl="1"/>
            <a:r>
              <a:rPr lang="en-CA" dirty="0"/>
              <a:t>Column Data</a:t>
            </a:r>
          </a:p>
          <a:p>
            <a:pPr lvl="1"/>
            <a:r>
              <a:rPr lang="en-CA" dirty="0"/>
              <a:t>Row Data</a:t>
            </a:r>
          </a:p>
          <a:p>
            <a:pPr lvl="1"/>
            <a:r>
              <a:rPr lang="en-CA" dirty="0"/>
              <a:t>Table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01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03B-B24C-6917-1A97-09F6C6C7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6C3-42BB-891C-9150-5119133BB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>
            <a:normAutofit/>
          </a:bodyPr>
          <a:lstStyle/>
          <a:p>
            <a:r>
              <a:rPr lang="en-CA" dirty="0"/>
              <a:t>Contains all of the study information</a:t>
            </a:r>
          </a:p>
          <a:p>
            <a:pPr lvl="1"/>
            <a:r>
              <a:rPr lang="en-CA" dirty="0"/>
              <a:t>ADAT ID</a:t>
            </a:r>
          </a:p>
          <a:p>
            <a:pPr lvl="1"/>
            <a:r>
              <a:rPr lang="en-CA" dirty="0"/>
              <a:t>Version</a:t>
            </a:r>
          </a:p>
          <a:p>
            <a:pPr lvl="1"/>
            <a:r>
              <a:rPr lang="en-CA" dirty="0"/>
              <a:t>Assay Type</a:t>
            </a:r>
          </a:p>
          <a:p>
            <a:pPr lvl="1"/>
            <a:r>
              <a:rPr lang="en-CA" dirty="0"/>
              <a:t>Creation Date</a:t>
            </a:r>
          </a:p>
          <a:p>
            <a:pPr lvl="1"/>
            <a:r>
              <a:rPr lang="en-CA" dirty="0"/>
              <a:t>Technician Name</a:t>
            </a:r>
          </a:p>
          <a:p>
            <a:pPr lvl="1"/>
            <a:r>
              <a:rPr lang="en-CA" dirty="0"/>
              <a:t>Run Information</a:t>
            </a:r>
          </a:p>
          <a:p>
            <a:pPr lvl="1"/>
            <a:r>
              <a:rPr lang="en-CA" dirty="0"/>
              <a:t>Calibrator Info</a:t>
            </a:r>
          </a:p>
          <a:p>
            <a:pPr lvl="1"/>
            <a:r>
              <a:rPr lang="en-CA" dirty="0"/>
              <a:t>Normalization Info</a:t>
            </a:r>
          </a:p>
          <a:p>
            <a:pPr lvl="1"/>
            <a:r>
              <a:rPr lang="en-CA" dirty="0"/>
              <a:t>Data processing steps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856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Column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</a:t>
            </a:r>
            <a:r>
              <a:rPr lang="en-CA" dirty="0" err="1"/>
              <a:t>SOMAmer</a:t>
            </a:r>
            <a:r>
              <a:rPr lang="en-CA" dirty="0"/>
              <a:t> </a:t>
            </a:r>
          </a:p>
          <a:p>
            <a:r>
              <a:rPr lang="en-CA" dirty="0"/>
              <a:t>Sequence ID</a:t>
            </a:r>
          </a:p>
          <a:p>
            <a:r>
              <a:rPr lang="en-CA" dirty="0" err="1"/>
              <a:t>SomaID</a:t>
            </a:r>
            <a:endParaRPr lang="en-CA" dirty="0"/>
          </a:p>
          <a:p>
            <a:r>
              <a:rPr lang="en-CA" dirty="0"/>
              <a:t>Target Name</a:t>
            </a:r>
          </a:p>
          <a:p>
            <a:r>
              <a:rPr lang="en-CA" dirty="0" err="1"/>
              <a:t>UniProt</a:t>
            </a:r>
            <a:r>
              <a:rPr lang="en-CA" dirty="0"/>
              <a:t>/</a:t>
            </a:r>
            <a:r>
              <a:rPr lang="en-CA" dirty="0" err="1"/>
              <a:t>EntrezGeneID</a:t>
            </a:r>
            <a:endParaRPr lang="en-CA" dirty="0"/>
          </a:p>
          <a:p>
            <a:r>
              <a:rPr lang="en-CA" dirty="0"/>
              <a:t>Organism</a:t>
            </a:r>
          </a:p>
          <a:p>
            <a:r>
              <a:rPr lang="en-CA" dirty="0"/>
              <a:t>Dilution</a:t>
            </a:r>
          </a:p>
          <a:p>
            <a:r>
              <a:rPr lang="en-CA" dirty="0"/>
              <a:t>Calibration/Reference</a:t>
            </a:r>
          </a:p>
        </p:txBody>
      </p:sp>
    </p:spTree>
    <p:extLst>
      <p:ext uri="{BB962C8B-B14F-4D97-AF65-F5344CB8AC3E}">
        <p14:creationId xmlns:p14="http://schemas.microsoft.com/office/powerpoint/2010/main" val="47943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Row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/>
          <a:lstStyle/>
          <a:p>
            <a:r>
              <a:rPr lang="en-CA" dirty="0"/>
              <a:t>Name associated with the sample tested </a:t>
            </a:r>
          </a:p>
          <a:p>
            <a:r>
              <a:rPr lang="en-CA" dirty="0"/>
              <a:t>Plate ID and Run Date</a:t>
            </a:r>
          </a:p>
          <a:p>
            <a:r>
              <a:rPr lang="en-CA" dirty="0"/>
              <a:t>Plate &amp; Slide Position</a:t>
            </a:r>
          </a:p>
          <a:p>
            <a:r>
              <a:rPr lang="en-CA" dirty="0"/>
              <a:t>Sample ID &amp; Type</a:t>
            </a:r>
          </a:p>
          <a:p>
            <a:r>
              <a:rPr lang="en-CA" dirty="0"/>
              <a:t>Normalisation Scale</a:t>
            </a:r>
          </a:p>
          <a:p>
            <a:r>
              <a:rPr lang="en-CA" dirty="0"/>
              <a:t>ANML Fraction</a:t>
            </a:r>
          </a:p>
          <a:p>
            <a:r>
              <a:rPr lang="en-CA" dirty="0"/>
              <a:t>Other Notes</a:t>
            </a:r>
          </a:p>
        </p:txBody>
      </p:sp>
    </p:spTree>
    <p:extLst>
      <p:ext uri="{BB962C8B-B14F-4D97-AF65-F5344CB8AC3E}">
        <p14:creationId xmlns:p14="http://schemas.microsoft.com/office/powerpoint/2010/main" val="131102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41200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305315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940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26302"/>
              </p:ext>
            </p:extLst>
          </p:nvPr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0998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>
                              <a:alpha val="50012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3F408-6191-F9EA-1B59-A6E0AB5EB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984436"/>
              </p:ext>
            </p:extLst>
          </p:nvPr>
        </p:nvGraphicFramePr>
        <p:xfrm>
          <a:off x="869145" y="881057"/>
          <a:ext cx="7405710" cy="752520"/>
        </p:xfrm>
        <a:graphic>
          <a:graphicData uri="http://schemas.openxmlformats.org/drawingml/2006/table">
            <a:tbl>
              <a:tblPr/>
              <a:tblGrid>
                <a:gridCol w="284835">
                  <a:extLst>
                    <a:ext uri="{9D8B030D-6E8A-4147-A177-3AD203B41FA5}">
                      <a16:colId xmlns:a16="http://schemas.microsoft.com/office/drawing/2014/main" val="126994186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3026597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5237323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6018877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45889030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785511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0634571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61932043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265745453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54945509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239740156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8402569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6956420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96099342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5876400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1901862472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916642719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413860831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1756153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72842628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914874987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381878821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45034966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590522490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773978604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2805469689"/>
                    </a:ext>
                  </a:extLst>
                </a:gridCol>
              </a:tblGrid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10000-28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10001-7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10003-15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10006-25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10008-43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10010-10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10011-65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10012-5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10013-34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10014-31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10015-119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10021-1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10022-207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10023-32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10024-44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10025-1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10030-8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10034-16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10035-6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10036-201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10037-98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10039-32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10040-63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10041-3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10042-8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684875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SeqIdVersion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51828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SomaId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SL002564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SL014943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SL019246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SL014669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SL007803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SL014924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SL019229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SL004071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SL008018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SL006373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SL025418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SL007389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SL019252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SL025986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SL005262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SL007662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SL007226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SL015131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39658"/>
                  </a:ext>
                </a:extLst>
              </a:tr>
              <a:tr h="255346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TargetFullName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Beta-crystallin 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RAF proto-oncogene serine/threonine-protein kinase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ETS domain-containing protein Elk-1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Guanylyl cyclase-activating protein 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Beclin-1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Inositol polyphosphate 5-phosphatase OCRL-1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 pointed domain-containing Ets transcription factor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 protein SNAI2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Voltage-gated potassium channel subunit beta-2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 polymerase eta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Vitamin D3 receptor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4-hydroxy-2-oxoglutarate aldolase,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Dihydrolipoyl dehydrogenase, mitochondrial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Adenine DNA glycosylase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Dual specificity protein phosphatase 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Zinc fingers and homeoboxes protein 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Sialic acid-binding Ig-like lectin 12:Ig-like V-type 2 domain, Isoform long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nucleoside phosphorylase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 protein 63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Hepatocyte nuclear factor 4-alpha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Serine/threonine-protein kinase 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55522"/>
                  </a:ext>
                </a:extLst>
              </a:tr>
              <a:tr h="74303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CRBB2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c-Raf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ZNF41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ELK1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GUC1A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BECN1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OCRL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SPDEF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SLUG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KCAB2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VDR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HOGA1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DLDH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MutY homolog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Fc_MOUSE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ZHX3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SIG12:Ig-like V-type 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PNP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P73L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HNF4A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SGK3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10992"/>
                  </a:ext>
                </a:extLst>
              </a:tr>
              <a:tr h="40232"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UniProt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P43320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P04049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P51814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P19419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P43080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Q14457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Q01968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O95238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O43623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Q13303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Q9Y253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P11473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Q86XE5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P09622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Q9UIF7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Q99LC4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Q13115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Q9H4I2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Q96PQ1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P00491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Q9H3D4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P41235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Q96BR1</a:t>
                      </a:r>
                    </a:p>
                  </a:txBody>
                  <a:tcPr marL="3500" marR="3500" marT="3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9923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76FC43-337B-BBCD-F455-B28E6A60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5" y="2624177"/>
            <a:ext cx="20091635" cy="220182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D0DD20-8293-C60B-FBC5-9524AAEE8DD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16559" y="1257317"/>
            <a:ext cx="252586" cy="13668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A95EB3-E1D1-8521-6CEE-1A1110D1793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8274855" y="1257317"/>
            <a:ext cx="594633" cy="1366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75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5AAC4-4127-18A4-29F6-21B04A86190F}"/>
              </a:ext>
            </a:extLst>
          </p:cNvPr>
          <p:cNvGraphicFramePr>
            <a:graphicFrameLocks noGrp="1"/>
          </p:cNvGraphicFramePr>
          <p:nvPr/>
        </p:nvGraphicFramePr>
        <p:xfrm>
          <a:off x="1204896" y="1825631"/>
          <a:ext cx="6734208" cy="4351326"/>
        </p:xfrm>
        <a:graphic>
          <a:graphicData uri="http://schemas.openxmlformats.org/drawingml/2006/table">
            <a:tbl>
              <a:tblPr/>
              <a:tblGrid>
                <a:gridCol w="420888">
                  <a:extLst>
                    <a:ext uri="{9D8B030D-6E8A-4147-A177-3AD203B41FA5}">
                      <a16:colId xmlns:a16="http://schemas.microsoft.com/office/drawing/2014/main" val="423067214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07607477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932165794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41212950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94751482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097250393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851327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246151708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53848963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634595157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286954986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76195208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3279341319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423203621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904286072"/>
                    </a:ext>
                  </a:extLst>
                </a:gridCol>
                <a:gridCol w="420888">
                  <a:extLst>
                    <a:ext uri="{9D8B030D-6E8A-4147-A177-3AD203B41FA5}">
                      <a16:colId xmlns:a16="http://schemas.microsoft.com/office/drawing/2014/main" val="119894527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2406.3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40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654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1091.8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1487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2573.5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0963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875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1052.7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1045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3346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2344.3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391.4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5340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197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66391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2471.5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1231.6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1508.9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29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1695.1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5197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1088.4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2160.1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610.6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76339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6263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8608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1338.2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581.7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604.7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90975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2628.9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70178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2859.9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1550.2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039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8166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4503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2324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28563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1833.2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1030.7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0445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1021.2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846.2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447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1135.9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460.4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68379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6578.5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1242.3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826.9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5059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964.6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1291.3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379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2126.4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829.6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0832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860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163.3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666.6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1913.6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1121.9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385.8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1651.3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56064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469.7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1543.6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697.4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515.9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900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419.1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1894.3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1146.7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832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424.8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1526.1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76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895.9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1954.2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1451.1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205.5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59907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507.9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3174.1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1498.2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1376.5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8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1616.3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806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1687.6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1660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1072.2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562.2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4962.4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250286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492.6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2514.3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1316.1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706.6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926.4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1913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473.9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151.4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601.1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299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2350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725.1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704.2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1170.8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8733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101.6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54.8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675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855.9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456.4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2253.1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1258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630.1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682.6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793.4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9402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484.6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410.5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186.2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688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505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3095.4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583.1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817.3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197.1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522.9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903.5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1165.5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3228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654.9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382.4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2208.6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1200.1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883.8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596.7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1193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1412.8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31268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530.9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156.8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557.3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580.6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284.4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3415.3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1581.5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480.1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761.8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647.4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914.9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158.9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567.1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705.2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1357.7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60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470.7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948.3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132.5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671.3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300.7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2391.6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1154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375.6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773.4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860.9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889.4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153.2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448.1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561.9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1386.1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9066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442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975.9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140.7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609.5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459.8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282.8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1627.3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753.7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324.9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720.9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715.2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749.8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170.5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438.7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467.2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600" b="0" i="0" u="none" strike="noStrike" dirty="0">
                          <a:solidFill>
                            <a:srgbClr val="000000">
                              <a:alpha val="50000"/>
                            </a:srgbClr>
                          </a:solidFill>
                          <a:effectLst/>
                          <a:latin typeface="Aptos Narrow" panose="020B0004020202020204" pitchFamily="34" charset="0"/>
                        </a:rPr>
                        <a:t>1436.7</a:t>
                      </a:r>
                    </a:p>
                  </a:txBody>
                  <a:tcPr marL="4856" marR="4856" marT="48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209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DCA4D3-F0CD-5D2D-0926-1CC4E587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53436"/>
              </p:ext>
            </p:extLst>
          </p:nvPr>
        </p:nvGraphicFramePr>
        <p:xfrm>
          <a:off x="274512" y="1825631"/>
          <a:ext cx="930384" cy="4351342"/>
        </p:xfrm>
        <a:graphic>
          <a:graphicData uri="http://schemas.openxmlformats.org/drawingml/2006/table">
            <a:tbl>
              <a:tblPr/>
              <a:tblGrid>
                <a:gridCol w="465192">
                  <a:extLst>
                    <a:ext uri="{9D8B030D-6E8A-4147-A177-3AD203B41FA5}">
                      <a16:colId xmlns:a16="http://schemas.microsoft.com/office/drawing/2014/main" val="2912569642"/>
                    </a:ext>
                  </a:extLst>
                </a:gridCol>
                <a:gridCol w="465192">
                  <a:extLst>
                    <a:ext uri="{9D8B030D-6E8A-4147-A177-3AD203B41FA5}">
                      <a16:colId xmlns:a16="http://schemas.microsoft.com/office/drawing/2014/main" val="893014059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SampleId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SampleType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8438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614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310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472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2139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6105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2077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9267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8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8481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0310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200169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Calibrator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204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096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091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73022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9620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76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4378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00252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371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200170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QC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6599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8539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98033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920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420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80383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01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9722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179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44714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98788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818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0631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12717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2827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5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190063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Buffer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9745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r" fontAlgn="b"/>
                      <a:r>
                        <a:rPr lang="en-CA" sz="7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Sample</a:t>
                      </a:r>
                    </a:p>
                  </a:txBody>
                  <a:tcPr marL="5368" marR="5368" marT="5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56045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90601B0-5F2B-9980-B433-BC61279491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950685" y="681027"/>
            <a:ext cx="7416800" cy="8128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75796-226A-E8ED-7BCF-5CCC66A1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84" y="-3929743"/>
            <a:ext cx="3837004" cy="1804428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F823EC-1290-ABBC-BD4D-E6394F801468}"/>
              </a:ext>
            </a:extLst>
          </p:cNvPr>
          <p:cNvCxnSpPr/>
          <p:nvPr/>
        </p:nvCxnSpPr>
        <p:spPr>
          <a:xfrm flipV="1">
            <a:off x="391886" y="1087427"/>
            <a:ext cx="2120098" cy="73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910350-7E09-B68C-F5F5-237B891E4CE5}"/>
              </a:ext>
            </a:extLst>
          </p:cNvPr>
          <p:cNvCxnSpPr>
            <a:cxnSpLocks/>
          </p:cNvCxnSpPr>
          <p:nvPr/>
        </p:nvCxnSpPr>
        <p:spPr>
          <a:xfrm>
            <a:off x="391886" y="6176965"/>
            <a:ext cx="2120098" cy="59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934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1A0E-599A-D925-8DC7-081EE8F1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Check it out in 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6F631-5211-D746-3942-A222B07AF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92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A72-1F9D-DD57-586C-663A87CD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BABC7-1C53-9C4E-9A82-272AAE7C4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Hybridization normalization</a:t>
            </a:r>
          </a:p>
          <a:p>
            <a:r>
              <a:rPr lang="en-CA" dirty="0"/>
              <a:t>Intraplate median signal normalization</a:t>
            </a:r>
          </a:p>
          <a:p>
            <a:r>
              <a:rPr lang="en-CA" dirty="0"/>
              <a:t>Plate scaling</a:t>
            </a:r>
          </a:p>
          <a:p>
            <a:r>
              <a:rPr lang="en-CA" dirty="0"/>
              <a:t>Calibration</a:t>
            </a:r>
          </a:p>
          <a:p>
            <a:r>
              <a:rPr lang="en-CA" dirty="0"/>
              <a:t>ANML – Adaptive Normalization by 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178437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0CA7-6720-4345-CD4F-AE64E927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ANML – Adaptive Normalization by Maximum Likelihood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3182D-B62D-B2D3-FC70-196E46AC2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9181" y="1825627"/>
            <a:ext cx="3886200" cy="4351335"/>
          </a:xfrm>
        </p:spPr>
        <p:txBody>
          <a:bodyPr>
            <a:normAutofit fontScale="92500"/>
          </a:bodyPr>
          <a:lstStyle/>
          <a:p>
            <a:r>
              <a:rPr lang="en-CA" dirty="0" err="1"/>
              <a:t>Somalogic</a:t>
            </a:r>
            <a:r>
              <a:rPr lang="en-CA" dirty="0"/>
              <a:t> has a healthy US population reference</a:t>
            </a:r>
          </a:p>
          <a:p>
            <a:endParaRPr lang="en-CA" dirty="0"/>
          </a:p>
          <a:p>
            <a:r>
              <a:rPr lang="en-CA" dirty="0"/>
              <a:t>Analytes that are more than 2 SD from baseline are removed from scaling</a:t>
            </a:r>
          </a:p>
          <a:p>
            <a:endParaRPr lang="en-CA" dirty="0"/>
          </a:p>
          <a:p>
            <a:r>
              <a:rPr lang="en-CA" dirty="0"/>
              <a:t>Able to normalize samples over different times and sources</a:t>
            </a:r>
          </a:p>
        </p:txBody>
      </p:sp>
      <p:pic>
        <p:nvPicPr>
          <p:cNvPr id="15" name="Content Placeholder 14" descr="A diagram of a test&#10;&#10;Description automatically generated">
            <a:extLst>
              <a:ext uri="{FF2B5EF4-FFF2-40B4-BE49-F238E27FC236}">
                <a16:creationId xmlns:a16="http://schemas.microsoft.com/office/drawing/2014/main" id="{E2D8CFC7-B0A6-04F3-C9E4-244CC7483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00812"/>
            <a:ext cx="4909181" cy="3600964"/>
          </a:xfrm>
        </p:spPr>
      </p:pic>
    </p:spTree>
    <p:extLst>
      <p:ext uri="{BB962C8B-B14F-4D97-AF65-F5344CB8AC3E}">
        <p14:creationId xmlns:p14="http://schemas.microsoft.com/office/powerpoint/2010/main" val="275957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DB54-4DF0-083D-B995-6A791D04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C0CB34-9511-4E13-759E-CF27D196205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D843B301-5D97-7D2E-CEB4-6E5949CD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20D0B478-25E9-9D5A-1E80-8F49DF19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49944D-61FC-3D00-F194-93F26CBAB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1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FAD9-FFCE-1D74-13F8-393685F2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seq.10000.28?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D515-3F78-D1C5-1ADD-DCBF18483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Go to: https://</a:t>
            </a:r>
            <a:r>
              <a:rPr lang="en-CA" dirty="0" err="1"/>
              <a:t>menu.somalogic.com</a:t>
            </a:r>
            <a:r>
              <a:rPr lang="en-CA" dirty="0"/>
              <a:t>/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What sequence is lactase?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9AB088-F459-8350-9513-ACAFDA5A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497"/>
            <a:ext cx="9144000" cy="25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509B-88C5-39A4-8112-45D73880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let’s look at </a:t>
            </a:r>
            <a:r>
              <a:rPr lang="en-CA" dirty="0" err="1"/>
              <a:t>Olink’s</a:t>
            </a:r>
            <a:r>
              <a:rPr lang="en-CA" dirty="0"/>
              <a:t> data!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3F4C9-5A25-9FCD-43B1-36F37B72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r>
              <a:rPr lang="en-CA" dirty="0"/>
              <a:t>Much simpler, comes in a csv format</a:t>
            </a:r>
          </a:p>
          <a:p>
            <a:r>
              <a:rPr lang="en-CA" dirty="0"/>
              <a:t>NPX is </a:t>
            </a:r>
            <a:r>
              <a:rPr lang="en-CA" i="1" dirty="0"/>
              <a:t>normalized protein expression </a:t>
            </a:r>
            <a:r>
              <a:rPr lang="en-CA" dirty="0"/>
              <a:t>- higher NPX means more protein</a:t>
            </a:r>
          </a:p>
          <a:p>
            <a:r>
              <a:rPr lang="en-CA" dirty="0"/>
              <a:t>Many times, the Uniprot info is given to you already!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7124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FB951-F40B-7149-68EB-487FB8A6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1C91-DA05-7A87-1394-2AB0267C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0BE1C1-C8E5-0284-C461-69209AC352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27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DB320-43DB-C236-68AC-5ECDD73D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0D25-331B-BF0F-020C-D2C8FC54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Testing!</a:t>
            </a:r>
          </a:p>
        </p:txBody>
      </p:sp>
    </p:spTree>
    <p:extLst>
      <p:ext uri="{BB962C8B-B14F-4D97-AF65-F5344CB8AC3E}">
        <p14:creationId xmlns:p14="http://schemas.microsoft.com/office/powerpoint/2010/main" val="3504841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3A6D-9C65-D3FF-DE58-6B2C0F5B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95DC-F986-4764-73C3-DCC8E4A6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30825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17407-158E-433E-7317-BA1373BD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98B1-CD03-5254-9FAF-BAED0D61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association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9FF6-BA56-24B7-D167-4DB0EB52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Is there a relationship between two variables?</a:t>
            </a:r>
          </a:p>
          <a:p>
            <a:endParaRPr lang="en-CA" dirty="0"/>
          </a:p>
          <a:p>
            <a:r>
              <a:rPr lang="en-CA" dirty="0"/>
              <a:t>What are the different types of variables?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94EF4E-32CB-B1E8-3781-D499FB2A39F9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705203"/>
          <a:ext cx="6096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63881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62667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09315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Categorical (Discrete)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61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(Phenotype)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Sex, Illness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Age, BMI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4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Example (Proteomics)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High/Low, Quartiles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Scaled Proteomics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6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8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5CE9-A3D4-3D94-8538-99C38E64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different types of association tests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5E6E2-C71B-5AC2-2BEE-4C2E2F24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Correlation</a:t>
            </a:r>
          </a:p>
          <a:p>
            <a:pPr lvl="1"/>
            <a:r>
              <a:rPr lang="en-CA" dirty="0"/>
              <a:t>Useful for comparing two sets of continuous variables</a:t>
            </a:r>
          </a:p>
          <a:p>
            <a:pPr lvl="1"/>
            <a:endParaRPr lang="en-CA" dirty="0"/>
          </a:p>
          <a:p>
            <a:r>
              <a:rPr lang="en-CA" dirty="0"/>
              <a:t>Chi–square test</a:t>
            </a:r>
          </a:p>
          <a:p>
            <a:pPr lvl="1"/>
            <a:r>
              <a:rPr lang="en-CA" dirty="0"/>
              <a:t>Useful for comparing two sets of categorical variables</a:t>
            </a:r>
          </a:p>
          <a:p>
            <a:pPr lvl="1"/>
            <a:endParaRPr lang="en-CA" dirty="0"/>
          </a:p>
          <a:p>
            <a:r>
              <a:rPr lang="en-CA" dirty="0"/>
              <a:t>Student’s t-test</a:t>
            </a:r>
          </a:p>
          <a:p>
            <a:pPr lvl="1"/>
            <a:r>
              <a:rPr lang="en-CA" dirty="0"/>
              <a:t>Useful for comparing a continuous variable split by a categorical one</a:t>
            </a:r>
          </a:p>
        </p:txBody>
      </p:sp>
    </p:spTree>
    <p:extLst>
      <p:ext uri="{BB962C8B-B14F-4D97-AF65-F5344CB8AC3E}">
        <p14:creationId xmlns:p14="http://schemas.microsoft.com/office/powerpoint/2010/main" val="1595708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1B6-32EE-0A6B-EF0F-AACCBC4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some of them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6DDC-3D93-EC84-9AE3-AF3CA5463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 back 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717927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2300-000C-0727-9FFE-9FAB421C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Regression!</a:t>
            </a:r>
          </a:p>
        </p:txBody>
      </p:sp>
      <p:pic>
        <p:nvPicPr>
          <p:cNvPr id="2050" name="Picture 2" descr="Example of Linear Regression in Real Life - GeeksforGeeks">
            <a:extLst>
              <a:ext uri="{FF2B5EF4-FFF2-40B4-BE49-F238E27FC236}">
                <a16:creationId xmlns:a16="http://schemas.microsoft.com/office/drawing/2014/main" id="{B1D32A5D-CDA3-D895-AEDF-D73B55D41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43037"/>
            <a:ext cx="7800778" cy="489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956D6-3F15-DD72-8DA7-FADB35AF3390}"/>
              </a:ext>
            </a:extLst>
          </p:cNvPr>
          <p:cNvSpPr txBox="1"/>
          <p:nvPr/>
        </p:nvSpPr>
        <p:spPr>
          <a:xfrm>
            <a:off x="0" y="6492877"/>
            <a:ext cx="5686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www.geeksforgeeks.org</a:t>
            </a:r>
            <a:r>
              <a:rPr lang="en-CA" sz="1200" dirty="0"/>
              <a:t>/machine-learning/linear-regression-real-life-examples/</a:t>
            </a:r>
          </a:p>
        </p:txBody>
      </p:sp>
    </p:spTree>
    <p:extLst>
      <p:ext uri="{BB962C8B-B14F-4D97-AF65-F5344CB8AC3E}">
        <p14:creationId xmlns:p14="http://schemas.microsoft.com/office/powerpoint/2010/main" val="3903737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26EE-7984-5F3A-7439-642E19C9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65123"/>
            <a:ext cx="8829674" cy="1325565"/>
          </a:xfrm>
        </p:spPr>
        <p:txBody>
          <a:bodyPr>
            <a:normAutofit/>
          </a:bodyPr>
          <a:lstStyle/>
          <a:p>
            <a:r>
              <a:rPr lang="en-CA" sz="3200" dirty="0"/>
              <a:t>We can even use linear regression on a binary outcome!</a:t>
            </a:r>
          </a:p>
        </p:txBody>
      </p:sp>
      <p:pic>
        <p:nvPicPr>
          <p:cNvPr id="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6E23E4AB-5A09-6E2E-345C-D42DBDAB8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5"/>
          <a:stretch>
            <a:fillRect/>
          </a:stretch>
        </p:blipFill>
        <p:spPr bwMode="auto">
          <a:xfrm>
            <a:off x="3468688" y="1474706"/>
            <a:ext cx="223520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71EFE-EF52-337E-762C-9238363E6A43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143457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159F-8295-F863-C3C2-CE185926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D1607-AC16-AF4E-E85C-795DB6118EED}"/>
              </a:ext>
            </a:extLst>
          </p:cNvPr>
          <p:cNvSpPr txBox="1"/>
          <p:nvPr/>
        </p:nvSpPr>
        <p:spPr>
          <a:xfrm>
            <a:off x="468086" y="1349829"/>
            <a:ext cx="337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Upcoming Fall Series!</a:t>
            </a:r>
          </a:p>
        </p:txBody>
      </p:sp>
      <p:pic>
        <p:nvPicPr>
          <p:cNvPr id="3" name="Picture 2" descr="A close-up of a website&#10;&#10;AI-generated content may be incorrect.">
            <a:extLst>
              <a:ext uri="{FF2B5EF4-FFF2-40B4-BE49-F238E27FC236}">
                <a16:creationId xmlns:a16="http://schemas.microsoft.com/office/drawing/2014/main" id="{2A9F94F5-258B-85EE-1E5F-600FD04F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9" y="1918689"/>
            <a:ext cx="6629174" cy="2576338"/>
          </a:xfrm>
          <a:prstGeom prst="rect">
            <a:avLst/>
          </a:prstGeom>
        </p:spPr>
      </p:pic>
      <p:pic>
        <p:nvPicPr>
          <p:cNvPr id="7" name="Picture 6" descr="A screenshot of a course outline&#10;&#10;AI-generated content may be incorrect.">
            <a:extLst>
              <a:ext uri="{FF2B5EF4-FFF2-40B4-BE49-F238E27FC236}">
                <a16:creationId xmlns:a16="http://schemas.microsoft.com/office/drawing/2014/main" id="{4ECC7749-A1D4-7839-1E17-8D8FFCAA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085012"/>
            <a:ext cx="5255400" cy="459740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D9A8C-1836-C428-B111-A82B04B31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6858"/>
            <a:ext cx="4473517" cy="2008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A6AD1-07B5-22B4-5FF3-5D555BB2D95D}"/>
              </a:ext>
            </a:extLst>
          </p:cNvPr>
          <p:cNvSpPr/>
          <p:nvPr/>
        </p:nvSpPr>
        <p:spPr>
          <a:xfrm>
            <a:off x="1300162" y="3076408"/>
            <a:ext cx="6543675" cy="2614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An RNA-seq bootcamp is also in the works for the fall semester</a:t>
            </a:r>
          </a:p>
        </p:txBody>
      </p:sp>
    </p:spTree>
    <p:extLst>
      <p:ext uri="{BB962C8B-B14F-4D97-AF65-F5344CB8AC3E}">
        <p14:creationId xmlns:p14="http://schemas.microsoft.com/office/powerpoint/2010/main" val="590349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9B24-71A2-90AC-88DB-01699A87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out some basic linear regressions!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881-0FC9-5127-AFA0-333576D6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087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C739-D938-808D-855C-58995317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8B76-F99D-88CB-96D8-49F79D15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4AC1-AC74-8329-253C-802742A9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4BE09-EE3A-0E97-7194-25113DEFBCFD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B4DC5-0FEF-2752-4FF0-E41C237FB5F1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27486-6CEB-2776-0270-F4E855A02B52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BBDEC0-D98B-824F-E2B1-9E4EA2171820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B09EF-EAD7-E5D3-FB0A-40FFB5DC1DD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71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3D1D9-E331-2101-965A-7E216EB6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573A-C927-F37A-6790-15A40EEF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covariates?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5B1D7-CD61-03F2-041F-E23F1376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Covariates are any variable that is possibly predictive of our outcome</a:t>
            </a:r>
          </a:p>
          <a:p>
            <a:endParaRPr lang="en-CA" dirty="0"/>
          </a:p>
          <a:p>
            <a:r>
              <a:rPr lang="en-CA" dirty="0"/>
              <a:t>They can also be confounders, mediators, or colliders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1FA0C-D3F7-9715-00DA-64497186D163}"/>
              </a:ext>
            </a:extLst>
          </p:cNvPr>
          <p:cNvSpPr/>
          <p:nvPr/>
        </p:nvSpPr>
        <p:spPr>
          <a:xfrm>
            <a:off x="1283152" y="5284332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Exposure</a:t>
            </a:r>
          </a:p>
          <a:p>
            <a:pPr algn="ctr"/>
            <a:r>
              <a:rPr lang="en-CA" dirty="0"/>
              <a:t>(Heart Medication)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1E4F81-024B-903A-E74C-E62085ABEFEB}"/>
              </a:ext>
            </a:extLst>
          </p:cNvPr>
          <p:cNvSpPr/>
          <p:nvPr/>
        </p:nvSpPr>
        <p:spPr>
          <a:xfrm>
            <a:off x="6030685" y="520337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Outcome</a:t>
            </a:r>
          </a:p>
          <a:p>
            <a:pPr algn="ctr"/>
            <a:r>
              <a:rPr lang="en-CA" dirty="0"/>
              <a:t>(Heart Disease)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9780C0-3F34-9417-ED9A-BEA41CA95F74}"/>
              </a:ext>
            </a:extLst>
          </p:cNvPr>
          <p:cNvSpPr/>
          <p:nvPr/>
        </p:nvSpPr>
        <p:spPr>
          <a:xfrm>
            <a:off x="3793671" y="3792990"/>
            <a:ext cx="1556658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Confounder</a:t>
            </a:r>
          </a:p>
          <a:p>
            <a:pPr algn="ctr"/>
            <a:r>
              <a:rPr lang="en-CA" dirty="0"/>
              <a:t>(Smoking Status)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8645E8-C3F5-2BC0-5069-AF1150BAE9C4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50329" y="4239305"/>
            <a:ext cx="1458685" cy="9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20772C-7555-A543-A980-599664A834C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061481" y="4239305"/>
            <a:ext cx="1732190" cy="10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B6EC14B-56DF-D707-CD62-AD480B42091E}"/>
              </a:ext>
            </a:extLst>
          </p:cNvPr>
          <p:cNvSpPr/>
          <p:nvPr/>
        </p:nvSpPr>
        <p:spPr>
          <a:xfrm>
            <a:off x="1283152" y="2046514"/>
            <a:ext cx="6826705" cy="303711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could be its own entire workshop; for our purposes, we are going to deal with them in a simple way, but for the more complex problems, talk to a statistician!</a:t>
            </a:r>
          </a:p>
        </p:txBody>
      </p:sp>
    </p:spTree>
    <p:extLst>
      <p:ext uri="{BB962C8B-B14F-4D97-AF65-F5344CB8AC3E}">
        <p14:creationId xmlns:p14="http://schemas.microsoft.com/office/powerpoint/2010/main" val="757605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2FE1-0B4C-8791-194D-D8C55CEB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you have a covariate?</a:t>
            </a:r>
          </a:p>
        </p:txBody>
      </p:sp>
      <p:pic>
        <p:nvPicPr>
          <p:cNvPr id="3074" name="Picture 2" descr="Regression Modelling for Biostatistics 1 - 6 Interaction and Collinearity">
            <a:extLst>
              <a:ext uri="{FF2B5EF4-FFF2-40B4-BE49-F238E27FC236}">
                <a16:creationId xmlns:a16="http://schemas.microsoft.com/office/drawing/2014/main" id="{A19EF67E-EF17-8D0C-6E2F-B58D6E927F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474706"/>
            <a:ext cx="6356350" cy="50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D6E0F-1F74-49F9-7780-ABE7A3A666D4}"/>
              </a:ext>
            </a:extLst>
          </p:cNvPr>
          <p:cNvSpPr txBox="1"/>
          <p:nvPr/>
        </p:nvSpPr>
        <p:spPr>
          <a:xfrm>
            <a:off x="0" y="6492877"/>
            <a:ext cx="571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https://</a:t>
            </a:r>
            <a:r>
              <a:rPr lang="en-CA" sz="1200" dirty="0" err="1"/>
              <a:t>bookdown.org</a:t>
            </a:r>
            <a:r>
              <a:rPr lang="en-CA" sz="1200" dirty="0"/>
              <a:t>/</a:t>
            </a:r>
            <a:r>
              <a:rPr lang="en-CA" sz="1200" dirty="0" err="1"/>
              <a:t>stephane_heritier</a:t>
            </a:r>
            <a:r>
              <a:rPr lang="en-CA" sz="1200" dirty="0"/>
              <a:t>/RM1TEST/006-interaction_collinearity.html</a:t>
            </a:r>
          </a:p>
        </p:txBody>
      </p:sp>
    </p:spTree>
    <p:extLst>
      <p:ext uri="{BB962C8B-B14F-4D97-AF65-F5344CB8AC3E}">
        <p14:creationId xmlns:p14="http://schemas.microsoft.com/office/powerpoint/2010/main" val="4144194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29F7-27C7-4714-204E-14FB7A00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</p:spTree>
    <p:extLst>
      <p:ext uri="{BB962C8B-B14F-4D97-AF65-F5344CB8AC3E}">
        <p14:creationId xmlns:p14="http://schemas.microsoft.com/office/powerpoint/2010/main" val="556498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2835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Significant!</a:t>
            </a:r>
          </a:p>
          <a:p>
            <a:pPr marL="0" indent="0">
              <a:buNone/>
            </a:pPr>
            <a:endParaRPr lang="en-CA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CA" dirty="0">
                <a:sym typeface="Wingdings" pitchFamily="2" charset="2"/>
              </a:rPr>
              <a:t>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5722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3438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What does a p-value mean?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A p-value of 0.04 means…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0.04 &lt; 0.05 </a:t>
            </a:r>
            <a:r>
              <a:rPr lang="en-CA" dirty="0">
                <a:sym typeface="Wingdings" pitchFamily="2" charset="2"/>
              </a:rPr>
              <a:t> Reject the null hypothesis!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But what does it actually mean?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0.04 means that 4% of the time this result came from random chance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391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297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469F5-1CB1-A0C5-A0AB-8C0E16D7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BB53-9B9C-129F-A1E3-EEB13FE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A27F0F-8C8C-6393-22F8-096F6A0FF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732647"/>
              </p:ext>
            </p:extLst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740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2C3-59BD-5B2F-7555-CD5005FB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associated with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807B-2DBF-B3A2-88EE-C63C48093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7"/>
            <a:ext cx="8167007" cy="435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If you have one or two p-values…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 too bad, 0.05 is arbitrary anyways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Although you should keep in mind what 0.05 actually means.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Would you trust a parachute if you were told that 1 out of every 20 didn’t open?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6353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4D2-0EA7-6D2A-6A4F-A43C15F4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happens when we test multiple comparisons?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CF3F8-6882-D544-E290-24CCCD0BB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How do we control for this type of error?</a:t>
            </a:r>
          </a:p>
          <a:p>
            <a:endParaRPr lang="en-CA" dirty="0"/>
          </a:p>
          <a:p>
            <a:r>
              <a:rPr lang="en-CA" dirty="0"/>
              <a:t>Do you want to make sure you limit the number of False Positives?</a:t>
            </a:r>
          </a:p>
          <a:p>
            <a:endParaRPr lang="en-CA" dirty="0"/>
          </a:p>
          <a:p>
            <a:r>
              <a:rPr lang="en-CA" dirty="0"/>
              <a:t>Or are you more worried about False Negatives?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661875-9402-1071-A816-87F092BB1BF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7" y="2585977"/>
            <a:ext cx="4302363" cy="29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91713-B42B-0293-E016-DDAA3899CA74}"/>
              </a:ext>
            </a:extLst>
          </p:cNvPr>
          <p:cNvSpPr txBox="1"/>
          <p:nvPr/>
        </p:nvSpPr>
        <p:spPr>
          <a:xfrm>
            <a:off x="555171" y="6270171"/>
            <a:ext cx="286649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Lee &amp; Lee</a:t>
            </a:r>
            <a:r>
              <a:rPr lang="en-CA" dirty="0">
                <a:sym typeface="Wingdings" pitchFamily="2" charset="2"/>
              </a:rPr>
              <a:t> (PMID:30157585)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934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4798-4590-B1AD-2464-AECB717B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8D32-0E6E-4B6B-B345-BE83559E5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alpha (⍺)</a:t>
            </a:r>
          </a:p>
          <a:p>
            <a:endParaRPr lang="en-CA" dirty="0"/>
          </a:p>
          <a:p>
            <a:r>
              <a:rPr lang="en-CA" dirty="0"/>
              <a:t>Number of False Positives</a:t>
            </a:r>
          </a:p>
          <a:p>
            <a:endParaRPr lang="en-CA" dirty="0"/>
          </a:p>
          <a:p>
            <a:r>
              <a:rPr lang="en-CA" dirty="0"/>
              <a:t>You say something is significant when it is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E6F28-1338-596A-8ADE-656C9B7182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u="sng" dirty="0"/>
              <a:t>Type II Error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known as beta (β)</a:t>
            </a:r>
          </a:p>
          <a:p>
            <a:endParaRPr lang="en-CA" dirty="0"/>
          </a:p>
          <a:p>
            <a:r>
              <a:rPr lang="en-CA" dirty="0"/>
              <a:t>Number of False Negatives</a:t>
            </a:r>
          </a:p>
          <a:p>
            <a:endParaRPr lang="en-CA" dirty="0"/>
          </a:p>
          <a:p>
            <a:r>
              <a:rPr lang="en-CA" dirty="0"/>
              <a:t>You say something is not significant when it is</a:t>
            </a:r>
          </a:p>
        </p:txBody>
      </p:sp>
    </p:spTree>
    <p:extLst>
      <p:ext uri="{BB962C8B-B14F-4D97-AF65-F5344CB8AC3E}">
        <p14:creationId xmlns:p14="http://schemas.microsoft.com/office/powerpoint/2010/main" val="2443577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Bonferroni Correction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Arguably the “simplest” correction</a:t>
            </a:r>
          </a:p>
          <a:p>
            <a:endParaRPr lang="en-CA" dirty="0"/>
          </a:p>
          <a:p>
            <a:r>
              <a:rPr lang="en-CA" dirty="0"/>
              <a:t>You divide your significance (0.05) by the number of tests</a:t>
            </a:r>
          </a:p>
          <a:p>
            <a:endParaRPr lang="en-CA" dirty="0"/>
          </a:p>
          <a:p>
            <a:r>
              <a:rPr lang="en-CA" dirty="0"/>
              <a:t>There is also an R function – </a:t>
            </a:r>
            <a:r>
              <a:rPr lang="en-CA" dirty="0" err="1"/>
              <a:t>p.adjust</a:t>
            </a:r>
            <a:r>
              <a:rPr lang="en-CA" dirty="0"/>
              <a:t>(p, method = “</a:t>
            </a:r>
            <a:r>
              <a:rPr lang="en-CA" dirty="0" err="1">
                <a:latin typeface="inherit"/>
              </a:rPr>
              <a:t>b</a:t>
            </a:r>
            <a:r>
              <a:rPr lang="en-CA" dirty="0" err="1">
                <a:effectLst/>
                <a:latin typeface="inherit"/>
              </a:rPr>
              <a:t>onferroni</a:t>
            </a:r>
            <a:r>
              <a:rPr lang="en-CA" dirty="0">
                <a:effectLst/>
                <a:latin typeface="inherit"/>
              </a:rPr>
              <a:t>”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If you have 100 tests, your new “minimum” p-value is 0.05/100 = 0.0005</a:t>
            </a:r>
          </a:p>
          <a:p>
            <a:endParaRPr lang="en-CA" dirty="0"/>
          </a:p>
          <a:p>
            <a:r>
              <a:rPr lang="en-CA" dirty="0"/>
              <a:t>Controls for Family Wise Error Rate – the chance of making 1 or more type I errors</a:t>
            </a:r>
          </a:p>
        </p:txBody>
      </p:sp>
    </p:spTree>
    <p:extLst>
      <p:ext uri="{BB962C8B-B14F-4D97-AF65-F5344CB8AC3E}">
        <p14:creationId xmlns:p14="http://schemas.microsoft.com/office/powerpoint/2010/main" val="1184979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One of the main assumptions is: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Each test is independent to one another</a:t>
            </a:r>
            <a:br>
              <a:rPr lang="en-CA" dirty="0"/>
            </a:br>
            <a:br>
              <a:rPr lang="en-CA" dirty="0"/>
            </a:br>
            <a:r>
              <a:rPr lang="en-CA" dirty="0"/>
              <a:t>Let’s say you are looking at interleukin responses in a sample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0028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31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257B45-5795-25ED-6E59-E52A7246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947" t="88120" r="16552"/>
          <a:stretch/>
        </p:blipFill>
        <p:spPr>
          <a:xfrm>
            <a:off x="772886" y="2228372"/>
            <a:ext cx="7402287" cy="24012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72241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Why not use the Bonferroni correction?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872DD-B2FB-03ED-6E3B-6CD9525A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165386"/>
            <a:ext cx="7772400" cy="350203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4E27-3087-1DCA-DB73-2E73C79E2C8D}"/>
              </a:ext>
            </a:extLst>
          </p:cNvPr>
          <p:cNvSpPr/>
          <p:nvPr/>
        </p:nvSpPr>
        <p:spPr>
          <a:xfrm>
            <a:off x="598714" y="2590800"/>
            <a:ext cx="8164286" cy="228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/>
              <a:t>When a correlation or association exists between tests, you increase the chance of a type II error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0696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 Procedure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Sometimes just called “FDR” – False Discovery Rate</a:t>
            </a:r>
          </a:p>
          <a:p>
            <a:endParaRPr lang="en-CA" dirty="0"/>
          </a:p>
          <a:p>
            <a:r>
              <a:rPr lang="en-CA" dirty="0"/>
              <a:t>Allows for a certain percentage of False Positives while limiting the number of False Negatives</a:t>
            </a:r>
          </a:p>
          <a:p>
            <a:endParaRPr lang="en-CA" dirty="0"/>
          </a:p>
          <a:p>
            <a:r>
              <a:rPr lang="en-CA" dirty="0"/>
              <a:t>Sorts the p-values in ascending order and reject the null hypothesis for the top “k” p-values</a:t>
            </a:r>
          </a:p>
          <a:p>
            <a:endParaRPr lang="en-CA" dirty="0"/>
          </a:p>
          <a:p>
            <a:r>
              <a:rPr lang="en-CA" dirty="0"/>
              <a:t>“k” is determined by a critical value - (</a:t>
            </a:r>
            <a:r>
              <a:rPr lang="en-CA" dirty="0" err="1"/>
              <a:t>i</a:t>
            </a:r>
            <a:r>
              <a:rPr lang="en-CA" dirty="0"/>
              <a:t>/m)Q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3814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3000" dirty="0" err="1"/>
              <a:t>Benjamini</a:t>
            </a:r>
            <a:r>
              <a:rPr lang="en-CA" sz="3000" dirty="0"/>
              <a:t>–Hochberg Procedure</a:t>
            </a:r>
          </a:p>
          <a:p>
            <a:pPr marL="0" indent="0">
              <a:buNone/>
            </a:pPr>
            <a:endParaRPr lang="en-CA" sz="3000" dirty="0"/>
          </a:p>
          <a:p>
            <a:r>
              <a:rPr lang="en-CA" sz="3000" dirty="0"/>
              <a:t>R has a built in function – </a:t>
            </a:r>
            <a:r>
              <a:rPr lang="en-CA" sz="3000" dirty="0" err="1"/>
              <a:t>p.adjust</a:t>
            </a:r>
            <a:r>
              <a:rPr lang="en-CA" sz="3000" dirty="0"/>
              <a:t>(p, method = “BH”)</a:t>
            </a:r>
          </a:p>
          <a:p>
            <a:endParaRPr lang="en-CA" sz="3000" dirty="0"/>
          </a:p>
          <a:p>
            <a:r>
              <a:rPr lang="en-CA" sz="3000" dirty="0"/>
              <a:t>BH allows for positive dependence between your comparisons</a:t>
            </a:r>
          </a:p>
          <a:p>
            <a:endParaRPr lang="en-CA" sz="3000" dirty="0"/>
          </a:p>
          <a:p>
            <a:r>
              <a:rPr lang="en-CA" sz="3000" dirty="0"/>
              <a:t>If your dataset has a lot of negative dependence – look into other comparisons</a:t>
            </a:r>
          </a:p>
          <a:p>
            <a:endParaRPr lang="en-CA" dirty="0"/>
          </a:p>
          <a:p>
            <a:r>
              <a:rPr lang="en-CA" sz="2200" dirty="0"/>
              <a:t>A really interesting </a:t>
            </a:r>
            <a:r>
              <a:rPr lang="en-CA" sz="2200" dirty="0" err="1"/>
              <a:t>arxiv</a:t>
            </a:r>
            <a:r>
              <a:rPr lang="en-CA" sz="2200" dirty="0"/>
              <a:t> paper claims that using BH with negative dependence only inflates FDR by a constant factor</a:t>
            </a:r>
          </a:p>
        </p:txBody>
      </p:sp>
    </p:spTree>
    <p:extLst>
      <p:ext uri="{BB962C8B-B14F-4D97-AF65-F5344CB8AC3E}">
        <p14:creationId xmlns:p14="http://schemas.microsoft.com/office/powerpoint/2010/main" val="219819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F7CA-38F8-D8EF-41B3-1ADEF785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first!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311EE-88E6-9EDD-BAAA-F0866277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Does everyone have </a:t>
            </a:r>
            <a:r>
              <a:rPr lang="en-CA" dirty="0" err="1"/>
              <a:t>Rstudio</a:t>
            </a:r>
            <a:r>
              <a:rPr lang="en-CA" dirty="0"/>
              <a:t> working and R working?</a:t>
            </a:r>
          </a:p>
          <a:p>
            <a:endParaRPr lang="en-CA" dirty="0"/>
          </a:p>
          <a:p>
            <a:r>
              <a:rPr lang="en-CA" dirty="0"/>
              <a:t>Can you access the </a:t>
            </a:r>
            <a:r>
              <a:rPr lang="en-CA" dirty="0" err="1"/>
              <a:t>Rmarkdown</a:t>
            </a:r>
            <a:r>
              <a:rPr lang="en-CA" dirty="0"/>
              <a:t> (.</a:t>
            </a:r>
            <a:r>
              <a:rPr lang="en-CA" dirty="0" err="1"/>
              <a:t>Rmd</a:t>
            </a:r>
            <a:r>
              <a:rPr lang="en-CA" dirty="0"/>
              <a:t>) file?</a:t>
            </a:r>
          </a:p>
          <a:p>
            <a:endParaRPr lang="en-CA" dirty="0"/>
          </a:p>
          <a:p>
            <a:r>
              <a:rPr lang="en-CA" dirty="0"/>
              <a:t>Can you access the data files associated with this workshop?</a:t>
            </a:r>
          </a:p>
        </p:txBody>
      </p:sp>
    </p:spTree>
    <p:extLst>
      <p:ext uri="{BB962C8B-B14F-4D97-AF65-F5344CB8AC3E}">
        <p14:creationId xmlns:p14="http://schemas.microsoft.com/office/powerpoint/2010/main" val="2655008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0BB5-4518-2D24-099F-8758C817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MC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8B33-9CB1-BB33-D4D3-8B9C24F22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Bonferroni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Simple</a:t>
            </a:r>
          </a:p>
          <a:p>
            <a:endParaRPr lang="en-CA" dirty="0"/>
          </a:p>
          <a:p>
            <a:r>
              <a:rPr lang="en-CA" dirty="0"/>
              <a:t>Very Conservative</a:t>
            </a:r>
          </a:p>
          <a:p>
            <a:endParaRPr lang="en-CA" dirty="0"/>
          </a:p>
          <a:p>
            <a:r>
              <a:rPr lang="en-CA" dirty="0"/>
              <a:t>Corrects for Family Wise Error Rate (FWER)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C0D6-9362-7AA0-43D6-891424BC8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Benjamini</a:t>
            </a:r>
            <a:r>
              <a:rPr lang="en-CA" dirty="0"/>
              <a:t>–Hochberg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Harder to calculate</a:t>
            </a:r>
          </a:p>
          <a:p>
            <a:endParaRPr lang="en-CA" dirty="0"/>
          </a:p>
          <a:p>
            <a:r>
              <a:rPr lang="en-CA" dirty="0"/>
              <a:t>Gives you more power</a:t>
            </a:r>
          </a:p>
          <a:p>
            <a:endParaRPr lang="en-CA" dirty="0"/>
          </a:p>
          <a:p>
            <a:r>
              <a:rPr lang="en-CA" dirty="0"/>
              <a:t>Corrects for False Discovery Rate (FDR)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8935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469F5-1CB1-A0C5-A0AB-8C0E16D7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BB53-9B9C-129F-A1E3-EEB13FE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A27F0F-8C8C-6393-22F8-096F6A0FF4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41190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C0B4-CDF7-30F2-EF82-D246CF26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Pathway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3167091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6CD4821-30B7-B94C-5FF1-4802FCF3C902}"/>
              </a:ext>
            </a:extLst>
          </p:cNvPr>
          <p:cNvSpPr txBox="1">
            <a:spLocks/>
          </p:cNvSpPr>
          <p:nvPr/>
        </p:nvSpPr>
        <p:spPr>
          <a:xfrm>
            <a:off x="394772" y="1606628"/>
            <a:ext cx="8658743" cy="492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40" indent="-228540" algn="l" defTabSz="914175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3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You now have 100 genes that you have found are affected by your query of interest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Now what?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101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Pathway Enrichment Analysis (PEA)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Would you rather manually search every single protein that you found?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Or…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1177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050F2-D7AF-EBA5-67D3-E5A4842B8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Pathway Enrichment Analysis (PEA)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Would you rather manually search every single protein that you found?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Or…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a tool that allows us to summarize long gene lists into a set of interpretable pathways?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55051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3E5D0-26B6-9F99-69DE-2A87F749C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Pathway Enrichment Analysis (PEA)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C38237-5E23-7A1E-3EDC-A7FE7823F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68821"/>
              </p:ext>
            </p:extLst>
          </p:nvPr>
        </p:nvGraphicFramePr>
        <p:xfrm>
          <a:off x="2209800" y="4119257"/>
          <a:ext cx="439783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860">
                  <a:extLst>
                    <a:ext uri="{9D8B030D-6E8A-4147-A177-3AD203B41FA5}">
                      <a16:colId xmlns:a16="http://schemas.microsoft.com/office/drawing/2014/main" val="2535648638"/>
                    </a:ext>
                  </a:extLst>
                </a:gridCol>
                <a:gridCol w="2088970">
                  <a:extLst>
                    <a:ext uri="{9D8B030D-6E8A-4147-A177-3AD203B41FA5}">
                      <a16:colId xmlns:a16="http://schemas.microsoft.com/office/drawing/2014/main" val="975403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Gene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Ranked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26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 err="1"/>
                        <a:t>g:Profiler</a:t>
                      </a:r>
                      <a:endParaRPr lang="en-C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GSEA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797440"/>
                  </a:ext>
                </a:extLst>
              </a:tr>
            </a:tbl>
          </a:graphicData>
        </a:graphic>
      </p:graphicFrame>
      <p:pic>
        <p:nvPicPr>
          <p:cNvPr id="6" name="Picture 5" descr="A close-up of a list&#10;&#10;Description automatically generated">
            <a:extLst>
              <a:ext uri="{FF2B5EF4-FFF2-40B4-BE49-F238E27FC236}">
                <a16:creationId xmlns:a16="http://schemas.microsoft.com/office/drawing/2014/main" id="{75E9DC4A-4DA4-2CBA-074A-79D40F0E0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15" y="2240003"/>
            <a:ext cx="3175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9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3E5D0-26B6-9F99-69DE-2A87F749C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Pathway Enrichment Analysis (PEA)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C38237-5E23-7A1E-3EDC-A7FE7823FCA9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4119257"/>
          <a:ext cx="439783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860">
                  <a:extLst>
                    <a:ext uri="{9D8B030D-6E8A-4147-A177-3AD203B41FA5}">
                      <a16:colId xmlns:a16="http://schemas.microsoft.com/office/drawing/2014/main" val="2535648638"/>
                    </a:ext>
                  </a:extLst>
                </a:gridCol>
                <a:gridCol w="2088970">
                  <a:extLst>
                    <a:ext uri="{9D8B030D-6E8A-4147-A177-3AD203B41FA5}">
                      <a16:colId xmlns:a16="http://schemas.microsoft.com/office/drawing/2014/main" val="975403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400" dirty="0"/>
                        <a:t>Gene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Ranked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26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 err="1"/>
                        <a:t>g:Profiler</a:t>
                      </a:r>
                      <a:endParaRPr lang="en-C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/>
                        <a:t>GSEA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797440"/>
                  </a:ext>
                </a:extLst>
              </a:tr>
            </a:tbl>
          </a:graphicData>
        </a:graphic>
      </p:graphicFrame>
      <p:pic>
        <p:nvPicPr>
          <p:cNvPr id="6" name="Picture 5" descr="A close-up of a list&#10;&#10;Description automatically generated">
            <a:extLst>
              <a:ext uri="{FF2B5EF4-FFF2-40B4-BE49-F238E27FC236}">
                <a16:creationId xmlns:a16="http://schemas.microsoft.com/office/drawing/2014/main" id="{75E9DC4A-4DA4-2CBA-074A-79D40F0E0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15" y="2240003"/>
            <a:ext cx="3175000" cy="167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370E0-B3D2-5285-B46C-323E8ED57B48}"/>
              </a:ext>
            </a:extLst>
          </p:cNvPr>
          <p:cNvSpPr/>
          <p:nvPr/>
        </p:nvSpPr>
        <p:spPr>
          <a:xfrm>
            <a:off x="1665514" y="1937657"/>
            <a:ext cx="2819400" cy="3929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820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3E5D0-26B6-9F99-69DE-2A87F749C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Pathway Enrichment Analysis (PEA)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2" name="Picture 2" descr="KEGG icon">
            <a:extLst>
              <a:ext uri="{FF2B5EF4-FFF2-40B4-BE49-F238E27FC236}">
                <a16:creationId xmlns:a16="http://schemas.microsoft.com/office/drawing/2014/main" id="{DA27005B-012F-53C5-4B6E-9A601BB8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14" y="2295808"/>
            <a:ext cx="3153229" cy="226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3C435-5268-C2A3-F89A-1DC866D955F6}"/>
              </a:ext>
            </a:extLst>
          </p:cNvPr>
          <p:cNvSpPr txBox="1"/>
          <p:nvPr/>
        </p:nvSpPr>
        <p:spPr>
          <a:xfrm>
            <a:off x="2423742" y="4916194"/>
            <a:ext cx="498957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KEGG: Kyoto Encyclopedia of Genes and Genomes</a:t>
            </a:r>
          </a:p>
        </p:txBody>
      </p:sp>
    </p:spTree>
    <p:extLst>
      <p:ext uri="{BB962C8B-B14F-4D97-AF65-F5344CB8AC3E}">
        <p14:creationId xmlns:p14="http://schemas.microsoft.com/office/powerpoint/2010/main" val="1622571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3E5D0-26B6-9F99-69DE-2A87F749C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2238000"/>
            <a:ext cx="2457285" cy="492435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If you have enough genes pop up in a specific pathway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r>
              <a:rPr lang="en-CA" sz="2400" dirty="0"/>
              <a:t>It will return the pathway and associated significance to it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A5004A26-025E-371E-62F6-0CA10C75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16" y="1909980"/>
            <a:ext cx="5910104" cy="46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4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7"/>
            <a:ext cx="7886699" cy="4351335"/>
          </a:xfrm>
        </p:spPr>
        <p:txBody>
          <a:bodyPr/>
          <a:lstStyle/>
          <a:p>
            <a:r>
              <a:rPr lang="en-CA" dirty="0"/>
              <a:t>Proteins are composed of amino acids</a:t>
            </a:r>
          </a:p>
          <a:p>
            <a:endParaRPr lang="en-CA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BAA792-2BF0-5B3F-0D3F-1803C6EF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256" y="2333789"/>
            <a:ext cx="5275487" cy="432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854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469F5-1CB1-A0C5-A0AB-8C0E16D7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BB53-9B9C-129F-A1E3-EEB13FE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8" y="138412"/>
            <a:ext cx="7886700" cy="1325565"/>
          </a:xfrm>
        </p:spPr>
        <p:txBody>
          <a:bodyPr/>
          <a:lstStyle/>
          <a:p>
            <a:r>
              <a:rPr lang="en-US" sz="4400">
                <a:latin typeface="Helvetica"/>
                <a:cs typeface="Helvetica"/>
              </a:rPr>
              <a:t>Outline</a:t>
            </a:r>
            <a:endParaRPr lang="en-US" sz="4400">
              <a:latin typeface="Helvetica" pitchFamily="2" charset="0"/>
              <a:cs typeface="Helvetic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A27F0F-8C8C-6393-22F8-096F6A0FF4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9138" y="1284514"/>
          <a:ext cx="8236212" cy="489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7252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8BB7-08FB-D557-D271-78573407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William </a:t>
            </a:r>
            <a:r>
              <a:rPr lang="en-CA" dirty="0" err="1"/>
              <a:t>Schwarzmann</a:t>
            </a:r>
            <a:r>
              <a:rPr lang="en-CA" dirty="0"/>
              <a:t> to present the hands-on coding</a:t>
            </a:r>
          </a:p>
        </p:txBody>
      </p:sp>
      <p:pic>
        <p:nvPicPr>
          <p:cNvPr id="3" name="Picture 8" descr="Company Overview - About Us - Company - SomaLogic">
            <a:extLst>
              <a:ext uri="{FF2B5EF4-FFF2-40B4-BE49-F238E27FC236}">
                <a16:creationId xmlns:a16="http://schemas.microsoft.com/office/drawing/2014/main" id="{760ACB07-BE6A-F2DC-00CC-44E458A6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35555" r="4603" b="35397"/>
          <a:stretch/>
        </p:blipFill>
        <p:spPr bwMode="auto">
          <a:xfrm>
            <a:off x="2577010" y="4562479"/>
            <a:ext cx="4202560" cy="13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07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DE7B-F6E0-3F35-CA16-9CBD538B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latin typeface="Helvetica" pitchFamily="2" charset="0"/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CD7EF-C880-CBCD-398D-7E3BB5D5062C}"/>
              </a:ext>
            </a:extLst>
          </p:cNvPr>
          <p:cNvSpPr txBox="1"/>
          <p:nvPr/>
        </p:nvSpPr>
        <p:spPr>
          <a:xfrm>
            <a:off x="540553" y="5081109"/>
            <a:ext cx="22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ctr"/>
            <a:r>
              <a:rPr lang="en-CA" sz="1600">
                <a:latin typeface="Helvetica" pitchFamily="2" charset="0"/>
              </a:rPr>
              <a:t>Scan the QR code to confirm you attended today’s workshop.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9A3F8-F204-0C4B-8C60-EB9078FAF391}"/>
              </a:ext>
            </a:extLst>
          </p:cNvPr>
          <p:cNvSpPr txBox="1"/>
          <p:nvPr/>
        </p:nvSpPr>
        <p:spPr>
          <a:xfrm>
            <a:off x="3555521" y="5087164"/>
            <a:ext cx="186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Fill out the feedback survey in the next 72h.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57086-E9A2-1558-824A-80776B62AF2C}"/>
              </a:ext>
            </a:extLst>
          </p:cNvPr>
          <p:cNvSpPr txBox="1"/>
          <p:nvPr/>
        </p:nvSpPr>
        <p:spPr>
          <a:xfrm>
            <a:off x="5970821" y="5081109"/>
            <a:ext cx="2695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Helvetica" pitchFamily="2" charset="0"/>
              </a:rPr>
              <a:t>Get recognition for this workshop on your </a:t>
            </a:r>
          </a:p>
          <a:p>
            <a:pPr algn="ctr"/>
            <a:r>
              <a:rPr lang="en-CA" sz="1600">
                <a:latin typeface="Helvetica" pitchFamily="2" charset="0"/>
              </a:rPr>
              <a:t>co-curricular record.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CD90ED-F12C-DA32-1A84-EF0356FB7921}"/>
              </a:ext>
            </a:extLst>
          </p:cNvPr>
          <p:cNvSpPr>
            <a:spLocks noChangeAspect="1"/>
          </p:cNvSpPr>
          <p:nvPr/>
        </p:nvSpPr>
        <p:spPr>
          <a:xfrm>
            <a:off x="1298705" y="1853639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79FEFC-04D4-EE23-8047-B09F61F389B0}"/>
              </a:ext>
            </a:extLst>
          </p:cNvPr>
          <p:cNvSpPr>
            <a:spLocks noChangeAspect="1"/>
          </p:cNvSpPr>
          <p:nvPr/>
        </p:nvSpPr>
        <p:spPr>
          <a:xfrm>
            <a:off x="4128760" y="1853639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55A2CE-36C7-7C3A-E3EF-94EBD356F86C}"/>
              </a:ext>
            </a:extLst>
          </p:cNvPr>
          <p:cNvSpPr>
            <a:spLocks noChangeAspect="1"/>
          </p:cNvSpPr>
          <p:nvPr/>
        </p:nvSpPr>
        <p:spPr>
          <a:xfrm>
            <a:off x="6958815" y="1837130"/>
            <a:ext cx="720000" cy="686283"/>
          </a:xfrm>
          <a:prstGeom prst="ellipse">
            <a:avLst/>
          </a:prstGeom>
          <a:solidFill>
            <a:srgbClr val="13A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3</a:t>
            </a:r>
          </a:p>
        </p:txBody>
      </p: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060FE140-39DA-6155-D659-8C3C8FEDE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521" y="2880306"/>
            <a:ext cx="1866473" cy="1866473"/>
          </a:xfrm>
          <a:prstGeom prst="rect">
            <a:avLst/>
          </a:prstGeom>
        </p:spPr>
      </p:pic>
      <p:pic>
        <p:nvPicPr>
          <p:cNvPr id="1026" name="Picture 2" descr="Co-curricular record approval logo">
            <a:extLst>
              <a:ext uri="{FF2B5EF4-FFF2-40B4-BE49-F238E27FC236}">
                <a16:creationId xmlns:a16="http://schemas.microsoft.com/office/drawing/2014/main" id="{B21C3CDD-B849-1F66-A5B6-38B78BCAB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15" y="3051542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qr code with black squares&#10;&#10;Description automatically generated">
            <a:extLst>
              <a:ext uri="{FF2B5EF4-FFF2-40B4-BE49-F238E27FC236}">
                <a16:creationId xmlns:a16="http://schemas.microsoft.com/office/drawing/2014/main" id="{8382C158-DF76-8475-9E5C-FE1C32F71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58" y="3051542"/>
            <a:ext cx="1800342" cy="18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413-1FB4-9E47-6DE4-2E36241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Course/Recap on Biochemistry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22D4-24B0-44C8-6205-F6EC74E2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4694464" cy="4351335"/>
          </a:xfrm>
        </p:spPr>
        <p:txBody>
          <a:bodyPr/>
          <a:lstStyle/>
          <a:p>
            <a:r>
              <a:rPr lang="en-CA" dirty="0"/>
              <a:t>Protein structure has 3-4 levels from primary, secondary, tertiary, and quaternary</a:t>
            </a:r>
          </a:p>
          <a:p>
            <a:endParaRPr lang="en-CA" dirty="0"/>
          </a:p>
          <a:p>
            <a:r>
              <a:rPr lang="en-CA" dirty="0"/>
              <a:t>These structures are dependent on various molecular forces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4C6C4-D180-C72A-2792-617379AD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75318"/>
            <a:ext cx="3064328" cy="49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869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13778</TotalTime>
  <Words>5147</Words>
  <Application>Microsoft Macintosh PowerPoint</Application>
  <PresentationFormat>On-screen Show (4:3)</PresentationFormat>
  <Paragraphs>3220</Paragraphs>
  <Slides>82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inherit</vt:lpstr>
      <vt:lpstr>Aptos Narrow</vt:lpstr>
      <vt:lpstr>Arial</vt:lpstr>
      <vt:lpstr>Calibri</vt:lpstr>
      <vt:lpstr>Calibri Light</vt:lpstr>
      <vt:lpstr>Helvetica</vt:lpstr>
      <vt:lpstr>Helvetica Light</vt:lpstr>
      <vt:lpstr>Open Sans Light</vt:lpstr>
      <vt:lpstr>Wingdings</vt:lpstr>
      <vt:lpstr>Thème Office</vt:lpstr>
      <vt:lpstr>Proteogenomics</vt:lpstr>
      <vt:lpstr>PowerPoint Presentation</vt:lpstr>
      <vt:lpstr>PowerPoint Presentation</vt:lpstr>
      <vt:lpstr>PowerPoint Presentation</vt:lpstr>
      <vt:lpstr>PowerPoint Presentation</vt:lpstr>
      <vt:lpstr>Outline</vt:lpstr>
      <vt:lpstr>But first!</vt:lpstr>
      <vt:lpstr>Crash Course/Recap on Biochemistry</vt:lpstr>
      <vt:lpstr>Crash Course/Recap on Biochemistry</vt:lpstr>
      <vt:lpstr>The outer structure of a protein is dependent on the tertiary structure</vt:lpstr>
      <vt:lpstr>What is Proteomics?</vt:lpstr>
      <vt:lpstr>What is Proteomics?</vt:lpstr>
      <vt:lpstr>ELISA/Small-Scale Antibody Protein Analysis</vt:lpstr>
      <vt:lpstr>PowerPoint Presentation</vt:lpstr>
      <vt:lpstr>What is Proteomics?</vt:lpstr>
      <vt:lpstr>Mass Spec. Proteomics</vt:lpstr>
      <vt:lpstr>Tandem MS (MS/MS or MS2)</vt:lpstr>
      <vt:lpstr>What is Proteomics?</vt:lpstr>
      <vt:lpstr>Affinity-based Proteomics</vt:lpstr>
      <vt:lpstr>Olink</vt:lpstr>
      <vt:lpstr>Somalogic</vt:lpstr>
      <vt:lpstr>What is Proteomics?</vt:lpstr>
      <vt:lpstr>What is Proteomics?</vt:lpstr>
      <vt:lpstr>What is Proteomics?</vt:lpstr>
      <vt:lpstr>What is Proteomics?</vt:lpstr>
      <vt:lpstr>Why are affinity-based proteomics considered biased?</vt:lpstr>
      <vt:lpstr>Why are affinity-based proteomics considered biased?</vt:lpstr>
      <vt:lpstr>Why are affinity-based proteomics considered biased?</vt:lpstr>
      <vt:lpstr>Outline</vt:lpstr>
      <vt:lpstr>Somalogic’s Data Format</vt:lpstr>
      <vt:lpstr>Header</vt:lpstr>
      <vt:lpstr>Column Info</vt:lpstr>
      <vt:lpstr>Row Info</vt:lpstr>
      <vt:lpstr>PowerPoint Presentation</vt:lpstr>
      <vt:lpstr>PowerPoint Presentation</vt:lpstr>
      <vt:lpstr>PowerPoint Presentation</vt:lpstr>
      <vt:lpstr>Let’s Check it out in R!</vt:lpstr>
      <vt:lpstr>Data Standardization</vt:lpstr>
      <vt:lpstr>ANML – Adaptive Normalization by Maximum Likelihood</vt:lpstr>
      <vt:lpstr>What is seq.10000.28?</vt:lpstr>
      <vt:lpstr>Now let’s look at Olink’s data!</vt:lpstr>
      <vt:lpstr>Outline</vt:lpstr>
      <vt:lpstr>Association Testing!</vt:lpstr>
      <vt:lpstr>What does an association mean?</vt:lpstr>
      <vt:lpstr>What does an association mean?</vt:lpstr>
      <vt:lpstr>What different types of association tests are there?</vt:lpstr>
      <vt:lpstr>Let’s try some of them out!</vt:lpstr>
      <vt:lpstr>Linear Regression!</vt:lpstr>
      <vt:lpstr>We can even use linear regression on a binary outcome!</vt:lpstr>
      <vt:lpstr>Let’s try out some basic linear regressions!</vt:lpstr>
      <vt:lpstr>What if you have covariates?</vt:lpstr>
      <vt:lpstr>What if you have covariates?</vt:lpstr>
      <vt:lpstr>What if you have a covariate?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Problems associated with Multiplexing</vt:lpstr>
      <vt:lpstr>What happens when we test multiple comparisons?</vt:lpstr>
      <vt:lpstr>Types of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MC Corrections</vt:lpstr>
      <vt:lpstr>Outline</vt:lpstr>
      <vt:lpstr>Pathway Enrichment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William Schwarzmann to present the hands-on coding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Thomas Zheng</cp:lastModifiedBy>
  <cp:revision>113</cp:revision>
  <dcterms:created xsi:type="dcterms:W3CDTF">2019-07-29T14:54:16Z</dcterms:created>
  <dcterms:modified xsi:type="dcterms:W3CDTF">2025-08-06T21:57:30Z</dcterms:modified>
</cp:coreProperties>
</file>